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jpg" ContentType="image/png"/>
  <Override PartName="/ppt/media/image8.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1.jpg" ContentType="image/png"/>
  <Override PartName="/ppt/notesSlides/notesSlide6.xml" ContentType="application/vnd.openxmlformats-officedocument.presentationml.notesSlide+xml"/>
  <Override PartName="/ppt/media/image13.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8" r:id="rId2"/>
    <p:sldId id="259" r:id="rId3"/>
    <p:sldId id="260" r:id="rId4"/>
    <p:sldId id="261" r:id="rId5"/>
    <p:sldId id="264" r:id="rId6"/>
    <p:sldId id="266" r:id="rId7"/>
    <p:sldId id="267" r:id="rId8"/>
    <p:sldId id="268" r:id="rId9"/>
    <p:sldId id="269" r:id="rId10"/>
    <p:sldId id="270" r:id="rId11"/>
  </p:sldIdLst>
  <p:sldSz cx="12192000" cy="6858000"/>
  <p:notesSz cx="9144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8836DB-93D6-4116-8DC0-5AACC52CF119}">
          <p14:sldIdLst>
            <p14:sldId id="258"/>
            <p14:sldId id="259"/>
            <p14:sldId id="260"/>
            <p14:sldId id="261"/>
            <p14:sldId id="264"/>
            <p14:sldId id="266"/>
            <p14:sldId id="267"/>
            <p14:sldId id="268"/>
            <p14:sldId id="269"/>
            <p14:sldId id="270"/>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guide id="3" orient="horz" pos="2260" userDrawn="1">
          <p15:clr>
            <a:srgbClr val="A4A3A4"/>
          </p15:clr>
        </p15:guide>
        <p15:guide id="4" pos="3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F828"/>
    <a:srgbClr val="A8F42C"/>
    <a:srgbClr val="D0E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showGuides="1">
      <p:cViewPr>
        <p:scale>
          <a:sx n="68" d="100"/>
          <a:sy n="68" d="100"/>
        </p:scale>
        <p:origin x="516" y="0"/>
      </p:cViewPr>
      <p:guideLst>
        <p:guide orient="horz" pos="2160"/>
        <p:guide pos="3863"/>
        <p:guide orient="horz" pos="2260"/>
        <p:guide pos="3908"/>
      </p:guideLst>
    </p:cSldViewPr>
  </p:slideViewPr>
  <p:notesTextViewPr>
    <p:cViewPr>
      <p:scale>
        <a:sx n="1" d="1"/>
        <a:sy n="1" d="1"/>
      </p:scale>
      <p:origin x="0" y="0"/>
    </p:cViewPr>
  </p:notesTextViewPr>
  <p:notesViewPr>
    <p:cSldViewPr snapToGrid="0" showGuides="1">
      <p:cViewPr varScale="1">
        <p:scale>
          <a:sx n="54" d="100"/>
          <a:sy n="54" d="100"/>
        </p:scale>
        <p:origin x="26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fr-CM"/>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5669B06A-C6CB-4359-ACEE-0AE6E48AE880}" type="datetimeFigureOut">
              <a:rPr lang="fr-CM" smtClean="0"/>
              <a:t>18/09/2019</a:t>
            </a:fld>
            <a:endParaRPr lang="fr-CM"/>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fr-CM"/>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ED045B79-CC98-4351-AD8A-52E1E8D0F6F4}" type="slidenum">
              <a:rPr lang="fr-CM" smtClean="0"/>
              <a:t>‹#›</a:t>
            </a:fld>
            <a:endParaRPr lang="fr-CM"/>
          </a:p>
        </p:txBody>
      </p:sp>
    </p:spTree>
    <p:extLst>
      <p:ext uri="{BB962C8B-B14F-4D97-AF65-F5344CB8AC3E}">
        <p14:creationId xmlns:p14="http://schemas.microsoft.com/office/powerpoint/2010/main" val="3984622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fr-CM"/>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A89991E2-B1BD-44AD-B723-BA276C40EED7}" type="datetimeFigureOut">
              <a:rPr lang="fr-CM" smtClean="0"/>
              <a:t>18/09/2019</a:t>
            </a:fld>
            <a:endParaRPr lang="fr-CM"/>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fr-CM"/>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fr-CM"/>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F5C3613-369A-4409-953C-C6F53CA1EABF}" type="slidenum">
              <a:rPr lang="fr-CM" smtClean="0"/>
              <a:t>‹#›</a:t>
            </a:fld>
            <a:endParaRPr lang="fr-CM"/>
          </a:p>
        </p:txBody>
      </p:sp>
    </p:spTree>
    <p:extLst>
      <p:ext uri="{BB962C8B-B14F-4D97-AF65-F5344CB8AC3E}">
        <p14:creationId xmlns:p14="http://schemas.microsoft.com/office/powerpoint/2010/main" val="2588203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1</a:t>
            </a:fld>
            <a:endParaRPr lang="fr-CM"/>
          </a:p>
        </p:txBody>
      </p:sp>
    </p:spTree>
    <p:extLst>
      <p:ext uri="{BB962C8B-B14F-4D97-AF65-F5344CB8AC3E}">
        <p14:creationId xmlns:p14="http://schemas.microsoft.com/office/powerpoint/2010/main" val="3980728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10</a:t>
            </a:fld>
            <a:endParaRPr lang="fr-CM"/>
          </a:p>
        </p:txBody>
      </p:sp>
    </p:spTree>
    <p:extLst>
      <p:ext uri="{BB962C8B-B14F-4D97-AF65-F5344CB8AC3E}">
        <p14:creationId xmlns:p14="http://schemas.microsoft.com/office/powerpoint/2010/main" val="117229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2</a:t>
            </a:fld>
            <a:endParaRPr lang="fr-CM"/>
          </a:p>
        </p:txBody>
      </p:sp>
    </p:spTree>
    <p:extLst>
      <p:ext uri="{BB962C8B-B14F-4D97-AF65-F5344CB8AC3E}">
        <p14:creationId xmlns:p14="http://schemas.microsoft.com/office/powerpoint/2010/main" val="405729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3</a:t>
            </a:fld>
            <a:endParaRPr lang="fr-CM"/>
          </a:p>
        </p:txBody>
      </p:sp>
    </p:spTree>
    <p:extLst>
      <p:ext uri="{BB962C8B-B14F-4D97-AF65-F5344CB8AC3E}">
        <p14:creationId xmlns:p14="http://schemas.microsoft.com/office/powerpoint/2010/main" val="2099890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4</a:t>
            </a:fld>
            <a:endParaRPr lang="fr-CM"/>
          </a:p>
        </p:txBody>
      </p:sp>
    </p:spTree>
    <p:extLst>
      <p:ext uri="{BB962C8B-B14F-4D97-AF65-F5344CB8AC3E}">
        <p14:creationId xmlns:p14="http://schemas.microsoft.com/office/powerpoint/2010/main" val="81066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5</a:t>
            </a:fld>
            <a:endParaRPr lang="fr-CM"/>
          </a:p>
        </p:txBody>
      </p:sp>
    </p:spTree>
    <p:extLst>
      <p:ext uri="{BB962C8B-B14F-4D97-AF65-F5344CB8AC3E}">
        <p14:creationId xmlns:p14="http://schemas.microsoft.com/office/powerpoint/2010/main" val="4265242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6</a:t>
            </a:fld>
            <a:endParaRPr lang="fr-CM"/>
          </a:p>
        </p:txBody>
      </p:sp>
    </p:spTree>
    <p:extLst>
      <p:ext uri="{BB962C8B-B14F-4D97-AF65-F5344CB8AC3E}">
        <p14:creationId xmlns:p14="http://schemas.microsoft.com/office/powerpoint/2010/main" val="3246605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7</a:t>
            </a:fld>
            <a:endParaRPr lang="fr-CM"/>
          </a:p>
        </p:txBody>
      </p:sp>
    </p:spTree>
    <p:extLst>
      <p:ext uri="{BB962C8B-B14F-4D97-AF65-F5344CB8AC3E}">
        <p14:creationId xmlns:p14="http://schemas.microsoft.com/office/powerpoint/2010/main" val="3903972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8</a:t>
            </a:fld>
            <a:endParaRPr lang="fr-CM"/>
          </a:p>
        </p:txBody>
      </p:sp>
    </p:spTree>
    <p:extLst>
      <p:ext uri="{BB962C8B-B14F-4D97-AF65-F5344CB8AC3E}">
        <p14:creationId xmlns:p14="http://schemas.microsoft.com/office/powerpoint/2010/main" val="3127926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M"/>
          </a:p>
        </p:txBody>
      </p:sp>
      <p:sp>
        <p:nvSpPr>
          <p:cNvPr id="4" name="Slide Number Placeholder 3"/>
          <p:cNvSpPr>
            <a:spLocks noGrp="1"/>
          </p:cNvSpPr>
          <p:nvPr>
            <p:ph type="sldNum" sz="quarter" idx="10"/>
          </p:nvPr>
        </p:nvSpPr>
        <p:spPr/>
        <p:txBody>
          <a:bodyPr/>
          <a:lstStyle/>
          <a:p>
            <a:fld id="{9F5C3613-369A-4409-953C-C6F53CA1EABF}" type="slidenum">
              <a:rPr lang="fr-CM" smtClean="0"/>
              <a:t>9</a:t>
            </a:fld>
            <a:endParaRPr lang="fr-CM"/>
          </a:p>
        </p:txBody>
      </p:sp>
    </p:spTree>
    <p:extLst>
      <p:ext uri="{BB962C8B-B14F-4D97-AF65-F5344CB8AC3E}">
        <p14:creationId xmlns:p14="http://schemas.microsoft.com/office/powerpoint/2010/main" val="2709545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M"/>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M"/>
          </a:p>
        </p:txBody>
      </p:sp>
      <p:sp>
        <p:nvSpPr>
          <p:cNvPr id="4" name="Date Placeholder 3"/>
          <p:cNvSpPr>
            <a:spLocks noGrp="1"/>
          </p:cNvSpPr>
          <p:nvPr>
            <p:ph type="dt" sz="half" idx="10"/>
          </p:nvPr>
        </p:nvSpPr>
        <p:spPr/>
        <p:txBody>
          <a:bodyPr/>
          <a:lstStyle/>
          <a:p>
            <a:fld id="{C12A3D6B-D04B-437E-92E6-B880DD77F30D}" type="datetimeFigureOut">
              <a:rPr lang="fr-CM" smtClean="0"/>
              <a:t>18/09/2019</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2853908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M"/>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4" name="Date Placeholder 3"/>
          <p:cNvSpPr>
            <a:spLocks noGrp="1"/>
          </p:cNvSpPr>
          <p:nvPr>
            <p:ph type="dt" sz="half" idx="10"/>
          </p:nvPr>
        </p:nvSpPr>
        <p:spPr/>
        <p:txBody>
          <a:bodyPr/>
          <a:lstStyle/>
          <a:p>
            <a:fld id="{C12A3D6B-D04B-437E-92E6-B880DD77F30D}" type="datetimeFigureOut">
              <a:rPr lang="fr-CM" smtClean="0"/>
              <a:t>18/09/2019</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4057218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CM"/>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4" name="Date Placeholder 3"/>
          <p:cNvSpPr>
            <a:spLocks noGrp="1"/>
          </p:cNvSpPr>
          <p:nvPr>
            <p:ph type="dt" sz="half" idx="10"/>
          </p:nvPr>
        </p:nvSpPr>
        <p:spPr/>
        <p:txBody>
          <a:bodyPr/>
          <a:lstStyle/>
          <a:p>
            <a:fld id="{C12A3D6B-D04B-437E-92E6-B880DD77F30D}" type="datetimeFigureOut">
              <a:rPr lang="fr-CM" smtClean="0"/>
              <a:t>18/09/2019</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2522477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M"/>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4" name="Date Placeholder 3"/>
          <p:cNvSpPr>
            <a:spLocks noGrp="1"/>
          </p:cNvSpPr>
          <p:nvPr>
            <p:ph type="dt" sz="half" idx="10"/>
          </p:nvPr>
        </p:nvSpPr>
        <p:spPr/>
        <p:txBody>
          <a:bodyPr/>
          <a:lstStyle/>
          <a:p>
            <a:fld id="{C12A3D6B-D04B-437E-92E6-B880DD77F30D}" type="datetimeFigureOut">
              <a:rPr lang="fr-CM" smtClean="0"/>
              <a:t>18/09/2019</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391586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M"/>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2A3D6B-D04B-437E-92E6-B880DD77F30D}" type="datetimeFigureOut">
              <a:rPr lang="fr-CM" smtClean="0"/>
              <a:t>18/09/2019</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45780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M"/>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5" name="Date Placeholder 4"/>
          <p:cNvSpPr>
            <a:spLocks noGrp="1"/>
          </p:cNvSpPr>
          <p:nvPr>
            <p:ph type="dt" sz="half" idx="10"/>
          </p:nvPr>
        </p:nvSpPr>
        <p:spPr/>
        <p:txBody>
          <a:bodyPr/>
          <a:lstStyle/>
          <a:p>
            <a:fld id="{C12A3D6B-D04B-437E-92E6-B880DD77F30D}" type="datetimeFigureOut">
              <a:rPr lang="fr-CM" smtClean="0"/>
              <a:t>18/09/2019</a:t>
            </a:fld>
            <a:endParaRPr lang="fr-CM"/>
          </a:p>
        </p:txBody>
      </p:sp>
      <p:sp>
        <p:nvSpPr>
          <p:cNvPr id="6" name="Footer Placeholder 5"/>
          <p:cNvSpPr>
            <a:spLocks noGrp="1"/>
          </p:cNvSpPr>
          <p:nvPr>
            <p:ph type="ftr" sz="quarter" idx="11"/>
          </p:nvPr>
        </p:nvSpPr>
        <p:spPr/>
        <p:txBody>
          <a:bodyPr/>
          <a:lstStyle/>
          <a:p>
            <a:endParaRPr lang="fr-CM"/>
          </a:p>
        </p:txBody>
      </p:sp>
      <p:sp>
        <p:nvSpPr>
          <p:cNvPr id="7" name="Slide Number Placeholder 6"/>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2147245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CM"/>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7" name="Date Placeholder 6"/>
          <p:cNvSpPr>
            <a:spLocks noGrp="1"/>
          </p:cNvSpPr>
          <p:nvPr>
            <p:ph type="dt" sz="half" idx="10"/>
          </p:nvPr>
        </p:nvSpPr>
        <p:spPr/>
        <p:txBody>
          <a:bodyPr/>
          <a:lstStyle/>
          <a:p>
            <a:fld id="{C12A3D6B-D04B-437E-92E6-B880DD77F30D}" type="datetimeFigureOut">
              <a:rPr lang="fr-CM" smtClean="0"/>
              <a:t>18/09/2019</a:t>
            </a:fld>
            <a:endParaRPr lang="fr-CM"/>
          </a:p>
        </p:txBody>
      </p:sp>
      <p:sp>
        <p:nvSpPr>
          <p:cNvPr id="8" name="Footer Placeholder 7"/>
          <p:cNvSpPr>
            <a:spLocks noGrp="1"/>
          </p:cNvSpPr>
          <p:nvPr>
            <p:ph type="ftr" sz="quarter" idx="11"/>
          </p:nvPr>
        </p:nvSpPr>
        <p:spPr/>
        <p:txBody>
          <a:bodyPr/>
          <a:lstStyle/>
          <a:p>
            <a:endParaRPr lang="fr-CM"/>
          </a:p>
        </p:txBody>
      </p:sp>
      <p:sp>
        <p:nvSpPr>
          <p:cNvPr id="9" name="Slide Number Placeholder 8"/>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679100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M"/>
          </a:p>
        </p:txBody>
      </p:sp>
      <p:sp>
        <p:nvSpPr>
          <p:cNvPr id="3" name="Date Placeholder 2"/>
          <p:cNvSpPr>
            <a:spLocks noGrp="1"/>
          </p:cNvSpPr>
          <p:nvPr>
            <p:ph type="dt" sz="half" idx="10"/>
          </p:nvPr>
        </p:nvSpPr>
        <p:spPr/>
        <p:txBody>
          <a:bodyPr/>
          <a:lstStyle/>
          <a:p>
            <a:fld id="{C12A3D6B-D04B-437E-92E6-B880DD77F30D}" type="datetimeFigureOut">
              <a:rPr lang="fr-CM" smtClean="0"/>
              <a:t>18/09/2019</a:t>
            </a:fld>
            <a:endParaRPr lang="fr-CM"/>
          </a:p>
        </p:txBody>
      </p:sp>
      <p:sp>
        <p:nvSpPr>
          <p:cNvPr id="4" name="Footer Placeholder 3"/>
          <p:cNvSpPr>
            <a:spLocks noGrp="1"/>
          </p:cNvSpPr>
          <p:nvPr>
            <p:ph type="ftr" sz="quarter" idx="11"/>
          </p:nvPr>
        </p:nvSpPr>
        <p:spPr/>
        <p:txBody>
          <a:bodyPr/>
          <a:lstStyle/>
          <a:p>
            <a:endParaRPr lang="fr-CM"/>
          </a:p>
        </p:txBody>
      </p:sp>
      <p:sp>
        <p:nvSpPr>
          <p:cNvPr id="5" name="Slide Number Placeholder 4"/>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293166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2A3D6B-D04B-437E-92E6-B880DD77F30D}" type="datetimeFigureOut">
              <a:rPr lang="fr-CM" smtClean="0"/>
              <a:t>18/09/2019</a:t>
            </a:fld>
            <a:endParaRPr lang="fr-CM"/>
          </a:p>
        </p:txBody>
      </p:sp>
      <p:sp>
        <p:nvSpPr>
          <p:cNvPr id="3" name="Footer Placeholder 2"/>
          <p:cNvSpPr>
            <a:spLocks noGrp="1"/>
          </p:cNvSpPr>
          <p:nvPr>
            <p:ph type="ftr" sz="quarter" idx="11"/>
          </p:nvPr>
        </p:nvSpPr>
        <p:spPr/>
        <p:txBody>
          <a:bodyPr/>
          <a:lstStyle/>
          <a:p>
            <a:endParaRPr lang="fr-CM"/>
          </a:p>
        </p:txBody>
      </p:sp>
      <p:sp>
        <p:nvSpPr>
          <p:cNvPr id="4" name="Slide Number Placeholder 3"/>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3989020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M"/>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2A3D6B-D04B-437E-92E6-B880DD77F30D}" type="datetimeFigureOut">
              <a:rPr lang="fr-CM" smtClean="0"/>
              <a:t>18/09/2019</a:t>
            </a:fld>
            <a:endParaRPr lang="fr-CM"/>
          </a:p>
        </p:txBody>
      </p:sp>
      <p:sp>
        <p:nvSpPr>
          <p:cNvPr id="6" name="Footer Placeholder 5"/>
          <p:cNvSpPr>
            <a:spLocks noGrp="1"/>
          </p:cNvSpPr>
          <p:nvPr>
            <p:ph type="ftr" sz="quarter" idx="11"/>
          </p:nvPr>
        </p:nvSpPr>
        <p:spPr/>
        <p:txBody>
          <a:bodyPr/>
          <a:lstStyle/>
          <a:p>
            <a:endParaRPr lang="fr-CM"/>
          </a:p>
        </p:txBody>
      </p:sp>
      <p:sp>
        <p:nvSpPr>
          <p:cNvPr id="7" name="Slide Number Placeholder 6"/>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2155532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M"/>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M"/>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2A3D6B-D04B-437E-92E6-B880DD77F30D}" type="datetimeFigureOut">
              <a:rPr lang="fr-CM" smtClean="0"/>
              <a:t>18/09/2019</a:t>
            </a:fld>
            <a:endParaRPr lang="fr-CM"/>
          </a:p>
        </p:txBody>
      </p:sp>
      <p:sp>
        <p:nvSpPr>
          <p:cNvPr id="6" name="Footer Placeholder 5"/>
          <p:cNvSpPr>
            <a:spLocks noGrp="1"/>
          </p:cNvSpPr>
          <p:nvPr>
            <p:ph type="ftr" sz="quarter" idx="11"/>
          </p:nvPr>
        </p:nvSpPr>
        <p:spPr/>
        <p:txBody>
          <a:bodyPr/>
          <a:lstStyle/>
          <a:p>
            <a:endParaRPr lang="fr-CM"/>
          </a:p>
        </p:txBody>
      </p:sp>
      <p:sp>
        <p:nvSpPr>
          <p:cNvPr id="7" name="Slide Number Placeholder 6"/>
          <p:cNvSpPr>
            <a:spLocks noGrp="1"/>
          </p:cNvSpPr>
          <p:nvPr>
            <p:ph type="sldNum" sz="quarter" idx="12"/>
          </p:nvPr>
        </p:nvSpPr>
        <p:spPr/>
        <p:txBody>
          <a:bodyPr/>
          <a:lstStyle/>
          <a:p>
            <a:fld id="{D676AAF8-90B1-429B-8190-7FC07853E334}" type="slidenum">
              <a:rPr lang="fr-CM" smtClean="0"/>
              <a:t>‹#›</a:t>
            </a:fld>
            <a:endParaRPr lang="fr-CM"/>
          </a:p>
        </p:txBody>
      </p:sp>
    </p:spTree>
    <p:extLst>
      <p:ext uri="{BB962C8B-B14F-4D97-AF65-F5344CB8AC3E}">
        <p14:creationId xmlns:p14="http://schemas.microsoft.com/office/powerpoint/2010/main" val="1090128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M"/>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M"/>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A3D6B-D04B-437E-92E6-B880DD77F30D}" type="datetimeFigureOut">
              <a:rPr lang="fr-CM" smtClean="0"/>
              <a:t>18/09/2019</a:t>
            </a:fld>
            <a:endParaRPr lang="fr-CM"/>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M"/>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6AAF8-90B1-429B-8190-7FC07853E334}" type="slidenum">
              <a:rPr lang="fr-CM" smtClean="0"/>
              <a:t>‹#›</a:t>
            </a:fld>
            <a:endParaRPr lang="fr-CM"/>
          </a:p>
        </p:txBody>
      </p:sp>
    </p:spTree>
    <p:extLst>
      <p:ext uri="{BB962C8B-B14F-4D97-AF65-F5344CB8AC3E}">
        <p14:creationId xmlns:p14="http://schemas.microsoft.com/office/powerpoint/2010/main" val="3139825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www.acrest_polytechnique.org/"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hyperlink" Target="http://www.acrest_polytechnique.org/"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hyperlink" Target="http://www.acrest_polytechnique.or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www.acrest_polytechnique.org/" TargetMode="External"/><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1.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http://www.acrest_polytechnique.org/"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hyperlink" Target="http://www.acrest_polytechnique.org/"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hyperlink" Target="http://www.acrest_polytechnique.org/"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JPG"/><Relationship Id="rId7"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hyperlink" Target="http://www.acrest_polytechnique.org/"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hyperlink" Target="http://www.acrest_polytechnique.org/"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hyperlink" Target="http://www.acrest_polytechnique.org/"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174" y="1336669"/>
            <a:ext cx="5796339" cy="651421"/>
          </a:xfrm>
          <a:solidFill>
            <a:srgbClr val="D0EA36"/>
          </a:solidFill>
        </p:spPr>
        <p:txBody>
          <a:bodyPr>
            <a:noAutofit/>
          </a:bodyPr>
          <a:lstStyle/>
          <a:p>
            <a:r>
              <a:rPr lang="fr-CM" sz="2800" b="1" dirty="0">
                <a:latin typeface="+mn-lt"/>
              </a:rPr>
              <a:t>Spécialité Génie Logiciel</a:t>
            </a:r>
            <a:br>
              <a:rPr lang="fr-CM" sz="2800" b="1" dirty="0">
                <a:latin typeface="+mn-lt"/>
              </a:rPr>
            </a:br>
            <a:endParaRPr lang="fr-CM" sz="2800" b="1" dirty="0">
              <a:latin typeface="+mn-lt"/>
            </a:endParaRPr>
          </a:p>
        </p:txBody>
      </p:sp>
      <p:pic>
        <p:nvPicPr>
          <p:cNvPr id="29" name="Content Placeholder 28"/>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32509" y="4036668"/>
            <a:ext cx="5426739" cy="2782006"/>
          </a:xfrm>
        </p:spPr>
      </p:pic>
      <p:pic>
        <p:nvPicPr>
          <p:cNvPr id="6"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680" y="39341"/>
            <a:ext cx="8488680" cy="1145877"/>
          </a:xfrm>
          <a:prstGeom prst="rect">
            <a:avLst/>
          </a:prstGeom>
        </p:spPr>
      </p:pic>
      <p:pic>
        <p:nvPicPr>
          <p:cNvPr id="44" name="Content Placeholder 43"/>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6132510" y="1336668"/>
            <a:ext cx="5418134" cy="2700000"/>
          </a:xfrm>
          <a:solidFill>
            <a:schemeClr val="bg1">
              <a:lumMod val="65000"/>
            </a:schemeClr>
          </a:solidFill>
        </p:spPr>
      </p:pic>
      <p:sp>
        <p:nvSpPr>
          <p:cNvPr id="8" name="Title 1"/>
          <p:cNvSpPr txBox="1">
            <a:spLocks/>
          </p:cNvSpPr>
          <p:nvPr/>
        </p:nvSpPr>
        <p:spPr>
          <a:xfrm>
            <a:off x="6172200" y="1305536"/>
            <a:ext cx="5257800" cy="399770"/>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CM" dirty="0"/>
          </a:p>
        </p:txBody>
      </p:sp>
      <p:grpSp>
        <p:nvGrpSpPr>
          <p:cNvPr id="33" name="Group 32"/>
          <p:cNvGrpSpPr/>
          <p:nvPr/>
        </p:nvGrpSpPr>
        <p:grpSpPr>
          <a:xfrm>
            <a:off x="336174" y="1805378"/>
            <a:ext cx="5796338" cy="4979202"/>
            <a:chOff x="440286" y="1825626"/>
            <a:chExt cx="5796338" cy="4979202"/>
          </a:xfrm>
        </p:grpSpPr>
        <p:sp>
          <p:nvSpPr>
            <p:cNvPr id="12" name="Content Placeholder 6"/>
            <p:cNvSpPr txBox="1">
              <a:spLocks/>
            </p:cNvSpPr>
            <p:nvPr/>
          </p:nvSpPr>
          <p:spPr>
            <a:xfrm>
              <a:off x="440288" y="3103844"/>
              <a:ext cx="5796335" cy="365528"/>
            </a:xfrm>
            <a:prstGeom prst="rect">
              <a:avLst/>
            </a:prstGeom>
            <a:solidFill>
              <a:schemeClr val="bg1">
                <a:lumMod val="6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M" b="1" dirty="0">
                  <a:latin typeface="+mj-lt"/>
                </a:rPr>
                <a:t>Débouchés</a:t>
              </a:r>
            </a:p>
          </p:txBody>
        </p:sp>
        <p:grpSp>
          <p:nvGrpSpPr>
            <p:cNvPr id="32" name="Group 31"/>
            <p:cNvGrpSpPr/>
            <p:nvPr/>
          </p:nvGrpSpPr>
          <p:grpSpPr>
            <a:xfrm>
              <a:off x="440286" y="1825626"/>
              <a:ext cx="5796338" cy="4979202"/>
              <a:chOff x="440286" y="1825626"/>
              <a:chExt cx="5796338" cy="4979202"/>
            </a:xfrm>
          </p:grpSpPr>
          <p:grpSp>
            <p:nvGrpSpPr>
              <p:cNvPr id="31" name="Group 30"/>
              <p:cNvGrpSpPr/>
              <p:nvPr/>
            </p:nvGrpSpPr>
            <p:grpSpPr>
              <a:xfrm>
                <a:off x="440286" y="1825626"/>
                <a:ext cx="5796338" cy="4979202"/>
                <a:chOff x="440286" y="1825626"/>
                <a:chExt cx="5796338" cy="4979202"/>
              </a:xfrm>
            </p:grpSpPr>
            <p:sp>
              <p:nvSpPr>
                <p:cNvPr id="9" name="Content Placeholder 6"/>
                <p:cNvSpPr txBox="1">
                  <a:spLocks/>
                </p:cNvSpPr>
                <p:nvPr/>
              </p:nvSpPr>
              <p:spPr>
                <a:xfrm>
                  <a:off x="440287" y="1825626"/>
                  <a:ext cx="5796337" cy="1278217"/>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M" sz="1200" dirty="0"/>
                    <a:t>Former les spécialistes capables de:</a:t>
                  </a:r>
                </a:p>
                <a:p>
                  <a:r>
                    <a:rPr lang="fr-CM" sz="1200" dirty="0"/>
                    <a:t>Etudier les besoins dans diverse domaines</a:t>
                  </a:r>
                </a:p>
                <a:p>
                  <a:r>
                    <a:rPr lang="fr-CM" sz="1200" dirty="0"/>
                    <a:t>Analyser à travers les méthodes Merise et UML</a:t>
                  </a:r>
                </a:p>
                <a:p>
                  <a:r>
                    <a:rPr lang="fr-CM" sz="1200" dirty="0"/>
                    <a:t>Développer des applications informatique (logiciels) </a:t>
                  </a:r>
                </a:p>
              </p:txBody>
            </p:sp>
            <p:sp>
              <p:nvSpPr>
                <p:cNvPr id="10" name="Content Placeholder 6"/>
                <p:cNvSpPr txBox="1">
                  <a:spLocks/>
                </p:cNvSpPr>
                <p:nvPr/>
              </p:nvSpPr>
              <p:spPr>
                <a:xfrm>
                  <a:off x="440289" y="3449249"/>
                  <a:ext cx="5796334" cy="2068702"/>
                </a:xfrm>
                <a:prstGeom prst="rect">
                  <a:avLst/>
                </a:prstGeom>
                <a:solidFill>
                  <a:schemeClr val="bg1">
                    <a:lumMod val="85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Les débouchés sont nombreuses et dans tout type d'organisation: </a:t>
                  </a:r>
                </a:p>
                <a:p>
                  <a:r>
                    <a:rPr lang="fr-CM" sz="1200" dirty="0"/>
                    <a:t>Employé au niveau d'agent de maîtrise/cadre moyen; </a:t>
                  </a:r>
                  <a:br>
                    <a:rPr lang="fr-CM" sz="1200" dirty="0"/>
                  </a:br>
                  <a:r>
                    <a:rPr lang="fr-CM" sz="1200" dirty="0"/>
                    <a:t>Entrepreneur;</a:t>
                  </a:r>
                </a:p>
                <a:p>
                  <a:r>
                    <a:rPr lang="fr-CM" sz="1200" dirty="0"/>
                    <a:t>Consultant indépendant.</a:t>
                  </a:r>
                </a:p>
                <a:p>
                  <a:pPr marL="0" indent="0">
                    <a:buNone/>
                  </a:pPr>
                  <a:r>
                    <a:rPr lang="fr-CM" sz="1200" dirty="0"/>
                    <a:t>Les compétences permettront de devenir:</a:t>
                  </a:r>
                </a:p>
                <a:p>
                  <a:r>
                    <a:rPr lang="fr-CM" sz="1200" dirty="0"/>
                    <a:t>Chef de projet Informatique; </a:t>
                  </a:r>
                  <a:br>
                    <a:rPr lang="fr-CM" sz="1200" dirty="0"/>
                  </a:br>
                  <a:r>
                    <a:rPr lang="fr-CM" sz="1200" dirty="0"/>
                    <a:t>Consultant logiciel; </a:t>
                  </a:r>
                </a:p>
                <a:p>
                  <a:r>
                    <a:rPr lang="fr-CM" sz="1200" dirty="0"/>
                    <a:t>Développeur d'applications;</a:t>
                  </a:r>
                </a:p>
                <a:p>
                  <a:r>
                    <a:rPr lang="fr-CM" sz="1200" dirty="0"/>
                    <a:t>Administrateur des systèmes </a:t>
                  </a:r>
                </a:p>
              </p:txBody>
            </p:sp>
            <p:sp>
              <p:nvSpPr>
                <p:cNvPr id="13" name="Content Placeholder 6"/>
                <p:cNvSpPr txBox="1">
                  <a:spLocks/>
                </p:cNvSpPr>
                <p:nvPr/>
              </p:nvSpPr>
              <p:spPr>
                <a:xfrm>
                  <a:off x="440288" y="5906799"/>
                  <a:ext cx="5796334" cy="461543"/>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Cette filière accueille les étudiants titulaire du BAC C, D, E, GCE/AL ou un diplôme équivalent. </a:t>
                  </a:r>
                </a:p>
              </p:txBody>
            </p:sp>
            <p:sp>
              <p:nvSpPr>
                <p:cNvPr id="17" name="Content Placeholder 6"/>
                <p:cNvSpPr txBox="1">
                  <a:spLocks/>
                </p:cNvSpPr>
                <p:nvPr/>
              </p:nvSpPr>
              <p:spPr>
                <a:xfrm>
                  <a:off x="440286" y="6343285"/>
                  <a:ext cx="5796334" cy="461543"/>
                </a:xfrm>
                <a:prstGeom prst="rect">
                  <a:avLst/>
                </a:prstGeom>
                <a:solidFill>
                  <a:srgbClr val="D0EA36"/>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M" sz="1200" b="1" dirty="0">
                      <a:solidFill>
                        <a:srgbClr val="00B0F0"/>
                      </a:solidFill>
                      <a:hlinkClick r:id="rId7"/>
                    </a:rPr>
                    <a:t>www.acrest_polytechnique.org</a:t>
                  </a:r>
                  <a:r>
                    <a:rPr lang="fr-CM" sz="1200" b="1" dirty="0">
                      <a:solidFill>
                        <a:srgbClr val="00B0F0"/>
                      </a:solidFill>
                    </a:rPr>
                    <a:t>                Email: info.acrest@gmail.com</a:t>
                  </a:r>
                </a:p>
                <a:p>
                  <a:r>
                    <a:rPr lang="fr-CM" sz="1200" b="1" dirty="0">
                      <a:solidFill>
                        <a:srgbClr val="00B0F0"/>
                      </a:solidFill>
                    </a:rPr>
                    <a:t>Tel: +237 677860638</a:t>
                  </a:r>
                </a:p>
              </p:txBody>
            </p:sp>
          </p:grpSp>
          <p:sp>
            <p:nvSpPr>
              <p:cNvPr id="14" name="Content Placeholder 6"/>
              <p:cNvSpPr txBox="1">
                <a:spLocks/>
              </p:cNvSpPr>
              <p:nvPr/>
            </p:nvSpPr>
            <p:spPr>
              <a:xfrm>
                <a:off x="440288" y="5532236"/>
                <a:ext cx="5796334" cy="365528"/>
              </a:xfrm>
              <a:prstGeom prst="rect">
                <a:avLst/>
              </a:prstGeom>
              <a:solidFill>
                <a:schemeClr val="bg1">
                  <a:lumMod val="6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CM" b="1" dirty="0">
                    <a:latin typeface="+mj-lt"/>
                  </a:rPr>
                  <a:t>Diplôme exigé</a:t>
                </a:r>
              </a:p>
            </p:txBody>
          </p:sp>
        </p:grpSp>
      </p:grpSp>
      <p:sp>
        <p:nvSpPr>
          <p:cNvPr id="22" name="Content Placeholder 3"/>
          <p:cNvSpPr txBox="1">
            <a:spLocks/>
          </p:cNvSpPr>
          <p:nvPr/>
        </p:nvSpPr>
        <p:spPr>
          <a:xfrm>
            <a:off x="6602506" y="3770313"/>
            <a:ext cx="4751294" cy="1673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CM" dirty="0"/>
          </a:p>
        </p:txBody>
      </p:sp>
      <p:sp>
        <p:nvSpPr>
          <p:cNvPr id="23" name="Content Placeholder 3"/>
          <p:cNvSpPr txBox="1">
            <a:spLocks/>
          </p:cNvSpPr>
          <p:nvPr/>
        </p:nvSpPr>
        <p:spPr>
          <a:xfrm>
            <a:off x="6602506" y="3770313"/>
            <a:ext cx="4751294" cy="1673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CM" dirty="0"/>
          </a:p>
        </p:txBody>
      </p:sp>
    </p:spTree>
    <p:extLst>
      <p:ext uri="{BB962C8B-B14F-4D97-AF65-F5344CB8AC3E}">
        <p14:creationId xmlns:p14="http://schemas.microsoft.com/office/powerpoint/2010/main" val="79616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grpSp>
        <p:nvGrpSpPr>
          <p:cNvPr id="24" name="Group 23"/>
          <p:cNvGrpSpPr/>
          <p:nvPr/>
        </p:nvGrpSpPr>
        <p:grpSpPr>
          <a:xfrm>
            <a:off x="0" y="-89664"/>
            <a:ext cx="12192000" cy="6947664"/>
            <a:chOff x="0" y="-89664"/>
            <a:chExt cx="12192000" cy="6947664"/>
          </a:xfrm>
        </p:grpSpPr>
        <p:grpSp>
          <p:nvGrpSpPr>
            <p:cNvPr id="20" name="Group 19"/>
            <p:cNvGrpSpPr/>
            <p:nvPr/>
          </p:nvGrpSpPr>
          <p:grpSpPr>
            <a:xfrm>
              <a:off x="0" y="-89664"/>
              <a:ext cx="12192000" cy="6947664"/>
              <a:chOff x="396459" y="-284646"/>
              <a:chExt cx="11341443" cy="6947664"/>
            </a:xfrm>
          </p:grpSpPr>
          <p:grpSp>
            <p:nvGrpSpPr>
              <p:cNvPr id="6" name="Group 5"/>
              <p:cNvGrpSpPr/>
              <p:nvPr/>
            </p:nvGrpSpPr>
            <p:grpSpPr>
              <a:xfrm>
                <a:off x="396459" y="-284646"/>
                <a:ext cx="11341442" cy="6947664"/>
                <a:chOff x="396459" y="-284646"/>
                <a:chExt cx="11341442" cy="6947664"/>
              </a:xfrm>
            </p:grpSpPr>
            <p:sp>
              <p:nvSpPr>
                <p:cNvPr id="14" name="Rectangle 13"/>
                <p:cNvSpPr/>
                <p:nvPr/>
              </p:nvSpPr>
              <p:spPr>
                <a:xfrm>
                  <a:off x="4208929" y="-1"/>
                  <a:ext cx="4020713" cy="666301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b="1" dirty="0">
                    <a:solidFill>
                      <a:schemeClr val="tx1"/>
                    </a:solidFill>
                  </a:endParaRPr>
                </a:p>
                <a:p>
                  <a:endParaRPr lang="fr-CM" sz="1200" b="1" dirty="0">
                    <a:solidFill>
                      <a:schemeClr val="tx1"/>
                    </a:solidFill>
                  </a:endParaRPr>
                </a:p>
                <a:p>
                  <a:r>
                    <a:rPr lang="fr-CM" sz="1200" b="1" dirty="0">
                      <a:solidFill>
                        <a:schemeClr val="tx1"/>
                      </a:solidFill>
                    </a:rPr>
                    <a:t>Compétences spécifiques</a:t>
                  </a:r>
                  <a:br>
                    <a:rPr lang="fr-CM" sz="1200" dirty="0">
                      <a:solidFill>
                        <a:schemeClr val="tx1"/>
                      </a:solidFill>
                    </a:rPr>
                  </a:br>
                  <a:r>
                    <a:rPr lang="fr-CM" sz="1200" dirty="0">
                      <a:solidFill>
                        <a:schemeClr val="tx1"/>
                      </a:solidFill>
                    </a:rPr>
                    <a:t>Définir les objectifs de rendement, de qualité mais également le calendrier de production </a:t>
                  </a:r>
                  <a:br>
                    <a:rPr lang="fr-CM" sz="1200" dirty="0">
                      <a:solidFill>
                        <a:schemeClr val="tx1"/>
                      </a:solidFill>
                    </a:rPr>
                  </a:br>
                  <a:r>
                    <a:rPr lang="fr-CM" sz="1200" dirty="0">
                      <a:solidFill>
                        <a:schemeClr val="tx1"/>
                      </a:solidFill>
                    </a:rPr>
                    <a:t>Maîtriser les bases de la production végétale ;</a:t>
                  </a:r>
                  <a:br>
                    <a:rPr lang="fr-CM" sz="1200" dirty="0">
                      <a:solidFill>
                        <a:schemeClr val="tx1"/>
                      </a:solidFill>
                    </a:rPr>
                  </a:br>
                  <a:r>
                    <a:rPr lang="fr-CM" sz="1200" dirty="0">
                      <a:solidFill>
                        <a:schemeClr val="tx1"/>
                      </a:solidFill>
                    </a:rPr>
                    <a:t>Apporter un conseil averti aux agriculteurs en place </a:t>
                  </a:r>
                  <a:br>
                    <a:rPr lang="fr-CM" sz="1200" dirty="0">
                      <a:solidFill>
                        <a:schemeClr val="tx1"/>
                      </a:solidFill>
                    </a:rPr>
                  </a:br>
                  <a:r>
                    <a:rPr lang="fr-CM" sz="1200" dirty="0">
                      <a:solidFill>
                        <a:schemeClr val="tx1"/>
                      </a:solidFill>
                    </a:rPr>
                    <a:t>S’occuper de la refonte totale d'un système de culture.</a:t>
                  </a:r>
                </a:p>
                <a:p>
                  <a:endParaRPr lang="fr-CM" sz="1200" dirty="0">
                    <a:solidFill>
                      <a:schemeClr val="tx1"/>
                    </a:solidFill>
                  </a:endParaRPr>
                </a:p>
                <a:p>
                  <a:endParaRPr lang="fr-CM" sz="1200" dirty="0">
                    <a:solidFill>
                      <a:schemeClr val="tx1"/>
                    </a:solidFill>
                  </a:endParaRPr>
                </a:p>
                <a:p>
                  <a:r>
                    <a:rPr lang="fr-CM" sz="1200" dirty="0">
                      <a:solidFill>
                        <a:schemeClr val="tx1"/>
                      </a:solidFill>
                    </a:rPr>
                    <a:t>Chef d’exploitation ou chef de culture au sein d’une entreprise agricole ;</a:t>
                  </a:r>
                  <a:br>
                    <a:rPr lang="fr-CM" sz="1200" dirty="0">
                      <a:solidFill>
                        <a:schemeClr val="tx1"/>
                      </a:solidFill>
                    </a:rPr>
                  </a:br>
                  <a:r>
                    <a:rPr lang="fr-CM" sz="1200" dirty="0">
                      <a:solidFill>
                        <a:schemeClr val="tx1"/>
                      </a:solidFill>
                    </a:rPr>
                    <a:t>Conseiller agricole (Chambre d’agriculture, institut technique) ;</a:t>
                  </a:r>
                  <a:br>
                    <a:rPr lang="fr-CM" sz="1200" dirty="0">
                      <a:solidFill>
                        <a:schemeClr val="tx1"/>
                      </a:solidFill>
                    </a:rPr>
                  </a:br>
                  <a:r>
                    <a:rPr lang="fr-CM" sz="1200" dirty="0">
                      <a:solidFill>
                        <a:schemeClr val="tx1"/>
                      </a:solidFill>
                    </a:rPr>
                    <a:t>Responsable d’une unité d’approvisionnement (coopérative, Chambre d’agriculture ou production de semences) ;</a:t>
                  </a:r>
                  <a:br>
                    <a:rPr lang="fr-CM" sz="1200" dirty="0">
                      <a:solidFill>
                        <a:schemeClr val="tx1"/>
                      </a:solidFill>
                    </a:rPr>
                  </a:br>
                  <a:r>
                    <a:rPr lang="fr-CM" sz="1200" dirty="0">
                      <a:solidFill>
                        <a:schemeClr val="tx1"/>
                      </a:solidFill>
                    </a:rPr>
                    <a:t>Technicien sélectionneur ou expérimentateur dans un institut de recherche ou une firme semencière ;</a:t>
                  </a:r>
                  <a:br>
                    <a:rPr lang="fr-CM" sz="1200" dirty="0">
                      <a:solidFill>
                        <a:schemeClr val="tx1"/>
                      </a:solidFill>
                    </a:rPr>
                  </a:br>
                  <a:r>
                    <a:rPr lang="fr-CM" sz="1200" dirty="0">
                      <a:solidFill>
                        <a:schemeClr val="tx1"/>
                      </a:solidFill>
                    </a:rPr>
                    <a:t>Chargé de mission dans les organismes agricoles (CAPEF, Coopératives, Groupement des producteurs) </a:t>
                  </a:r>
                  <a:br>
                    <a:rPr lang="fr-CM" sz="1200" dirty="0">
                      <a:solidFill>
                        <a:schemeClr val="tx1"/>
                      </a:solidFill>
                    </a:rPr>
                  </a:br>
                  <a:r>
                    <a:rPr lang="fr-CM" sz="1200" dirty="0">
                      <a:solidFill>
                        <a:schemeClr val="tx1"/>
                      </a:solidFill>
                    </a:rPr>
                    <a:t>Assistant de recherche dans un laboratoire ou centre de recherche ;</a:t>
                  </a:r>
                  <a:br>
                    <a:rPr lang="fr-CM" sz="1200" dirty="0">
                      <a:solidFill>
                        <a:schemeClr val="tx1"/>
                      </a:solidFill>
                    </a:rPr>
                  </a:br>
                  <a:r>
                    <a:rPr lang="fr-CM" sz="1200" dirty="0">
                      <a:solidFill>
                        <a:schemeClr val="tx1"/>
                      </a:solidFill>
                    </a:rPr>
                    <a:t>Technicien de multiplication de semences. </a:t>
                  </a:r>
                </a:p>
                <a:p>
                  <a:endParaRPr lang="fr-CM" sz="1200" dirty="0">
                    <a:solidFill>
                      <a:schemeClr val="tx1"/>
                    </a:solidFill>
                  </a:endParaRPr>
                </a:p>
                <a:p>
                  <a:endParaRPr lang="fr-CM" sz="1200" dirty="0">
                    <a:solidFill>
                      <a:schemeClr val="tx1"/>
                    </a:solidFill>
                  </a:endParaRPr>
                </a:p>
                <a:p>
                  <a:r>
                    <a:rPr lang="fr-CM" sz="1200" dirty="0">
                      <a:solidFill>
                        <a:schemeClr val="tx1"/>
                      </a:solidFill>
                    </a:rPr>
                    <a:t>Cette filière accueille les étudiants titulaire du BAC, GCE/AL ou un diplôme équivalent. </a:t>
                  </a:r>
                </a:p>
              </p:txBody>
            </p:sp>
            <p:grpSp>
              <p:nvGrpSpPr>
                <p:cNvPr id="5" name="Group 4"/>
                <p:cNvGrpSpPr/>
                <p:nvPr/>
              </p:nvGrpSpPr>
              <p:grpSpPr>
                <a:xfrm>
                  <a:off x="396459" y="-284646"/>
                  <a:ext cx="11341442" cy="6853315"/>
                  <a:chOff x="396459" y="-284646"/>
                  <a:chExt cx="11341442" cy="6853315"/>
                </a:xfrm>
              </p:grpSpPr>
              <p:sp>
                <p:nvSpPr>
                  <p:cNvPr id="3" name="Rectangle 2"/>
                  <p:cNvSpPr/>
                  <p:nvPr/>
                </p:nvSpPr>
                <p:spPr>
                  <a:xfrm>
                    <a:off x="396459" y="0"/>
                    <a:ext cx="3812470" cy="656866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r>
                      <a:rPr lang="fr-CM" sz="1200" b="1" dirty="0">
                        <a:solidFill>
                          <a:schemeClr val="tx1"/>
                        </a:solidFill>
                      </a:rPr>
                      <a:t>Objectif de la formation</a:t>
                    </a:r>
                    <a:br>
                      <a:rPr lang="fr-CM" sz="1200" dirty="0">
                        <a:solidFill>
                          <a:schemeClr val="tx1"/>
                        </a:solidFill>
                      </a:rPr>
                    </a:br>
                    <a:r>
                      <a:rPr lang="fr-CM" sz="1200" dirty="0">
                        <a:solidFill>
                          <a:schemeClr val="tx1"/>
                        </a:solidFill>
                      </a:rPr>
                      <a:t>Ce programme forme des spécialistes de l'ensemble des domaines de la culture de plantes maraîchères, pérennes, légumineuses, fourragères, de céréales ou d'oléagineux. L’enseignement accorde une place importante aux potentialités agronomiques du sol, des apports d’engrais et d’amendement, la biologie végétale, la physiologie de la reproduction, le fonctionnement et les processus de reproduction et de multiplication des végétaux et des semences </a:t>
                    </a:r>
                    <a:endParaRPr lang="fr-CM" sz="1200" b="1" dirty="0">
                      <a:solidFill>
                        <a:schemeClr val="tx1"/>
                      </a:solidFill>
                    </a:endParaRPr>
                  </a:p>
                  <a:p>
                    <a:endParaRPr lang="fr-CM" sz="1200" b="1" dirty="0">
                      <a:solidFill>
                        <a:schemeClr val="tx1"/>
                      </a:solidFill>
                    </a:endParaRPr>
                  </a:p>
                  <a:p>
                    <a:r>
                      <a:rPr lang="fr-CM" sz="1200" b="1" dirty="0">
                        <a:solidFill>
                          <a:schemeClr val="tx1"/>
                        </a:solidFill>
                      </a:rPr>
                      <a:t>Compétences génériques</a:t>
                    </a:r>
                    <a:br>
                      <a:rPr lang="fr-CM" sz="1200" dirty="0">
                        <a:solidFill>
                          <a:schemeClr val="tx1"/>
                        </a:solidFill>
                      </a:rPr>
                    </a:br>
                    <a:r>
                      <a:rPr lang="fr-CM" sz="1200" dirty="0">
                        <a:solidFill>
                          <a:schemeClr val="tx1"/>
                        </a:solidFill>
                      </a:rPr>
                      <a:t>Maîtriser les outils informatiques de base ;</a:t>
                    </a:r>
                    <a:br>
                      <a:rPr lang="fr-CM" sz="1200" dirty="0">
                        <a:solidFill>
                          <a:schemeClr val="tx1"/>
                        </a:solidFill>
                      </a:rPr>
                    </a:br>
                    <a:r>
                      <a:rPr lang="fr-CM" sz="1200" dirty="0">
                        <a:solidFill>
                          <a:schemeClr val="tx1"/>
                        </a:solidFill>
                      </a:rPr>
                      <a:t>Développer une attitude professionnelle dans le respect de la déontologie et de l’éthique ;</a:t>
                    </a:r>
                    <a:br>
                      <a:rPr lang="fr-CM" sz="1200" dirty="0">
                        <a:solidFill>
                          <a:schemeClr val="tx1"/>
                        </a:solidFill>
                      </a:rPr>
                    </a:br>
                    <a:r>
                      <a:rPr lang="fr-CM" sz="1200" dirty="0">
                        <a:solidFill>
                          <a:schemeClr val="tx1"/>
                        </a:solidFill>
                      </a:rPr>
                      <a:t>Travailler en équipe en milieu de formation et en milieu de pratique professionnelle ;</a:t>
                    </a:r>
                    <a:br>
                      <a:rPr lang="fr-CM" sz="1200" dirty="0">
                        <a:solidFill>
                          <a:schemeClr val="tx1"/>
                        </a:solidFill>
                      </a:rPr>
                    </a:br>
                    <a:r>
                      <a:rPr lang="fr-CM" sz="1200" dirty="0">
                        <a:solidFill>
                          <a:schemeClr val="tx1"/>
                        </a:solidFill>
                      </a:rPr>
                      <a:t>Comprendre le fonctionnement des organisations ;</a:t>
                    </a:r>
                    <a:br>
                      <a:rPr lang="fr-CM" sz="1200" dirty="0">
                        <a:solidFill>
                          <a:schemeClr val="tx1"/>
                        </a:solidFill>
                      </a:rPr>
                    </a:br>
                    <a:r>
                      <a:rPr lang="fr-CM" sz="1200" dirty="0">
                        <a:solidFill>
                          <a:schemeClr val="tx1"/>
                        </a:solidFill>
                      </a:rPr>
                      <a:t>Travailler dans un environnement multiculturel ;</a:t>
                    </a:r>
                    <a:br>
                      <a:rPr lang="fr-CM" sz="1200" dirty="0">
                        <a:solidFill>
                          <a:schemeClr val="tx1"/>
                        </a:solidFill>
                      </a:rPr>
                    </a:br>
                    <a:r>
                      <a:rPr lang="fr-CM" sz="1200" dirty="0">
                        <a:solidFill>
                          <a:schemeClr val="tx1"/>
                        </a:solidFill>
                      </a:rPr>
                      <a:t>Créer et gérer une entreprise ;</a:t>
                    </a:r>
                    <a:br>
                      <a:rPr lang="fr-CM" sz="1200" dirty="0">
                        <a:solidFill>
                          <a:schemeClr val="tx1"/>
                        </a:solidFill>
                      </a:rPr>
                    </a:br>
                    <a:r>
                      <a:rPr lang="fr-CM" sz="1200" dirty="0">
                        <a:solidFill>
                          <a:schemeClr val="tx1"/>
                        </a:solidFill>
                      </a:rPr>
                      <a:t>Développer progressivement une autonomie d'apprentissage afin de pouvoir poursuivre de façon continue son développement personnel et professionnel tout au long de sa carrière.</a:t>
                    </a:r>
                  </a:p>
                </p:txBody>
              </p:sp>
              <p:sp>
                <p:nvSpPr>
                  <p:cNvPr id="15" name="Rectangle 14"/>
                  <p:cNvSpPr/>
                  <p:nvPr/>
                </p:nvSpPr>
                <p:spPr>
                  <a:xfrm>
                    <a:off x="8196747" y="-284646"/>
                    <a:ext cx="3541154" cy="6752682"/>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endParaRPr lang="fr-CM" sz="1200" dirty="0">
                      <a:solidFill>
                        <a:schemeClr val="tx1"/>
                      </a:solidFill>
                    </a:endParaRPr>
                  </a:p>
                </p:txBody>
              </p:sp>
            </p:gr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460" y="-280129"/>
                <a:ext cx="10157310" cy="1559595"/>
              </a:xfrm>
              <a:prstGeom prst="rect">
                <a:avLst/>
              </a:prstGeom>
            </p:spPr>
          </p:pic>
          <p:sp>
            <p:nvSpPr>
              <p:cNvPr id="4" name="Rounded Rectangle 3"/>
              <p:cNvSpPr/>
              <p:nvPr/>
            </p:nvSpPr>
            <p:spPr>
              <a:xfrm>
                <a:off x="4255342" y="2487177"/>
                <a:ext cx="3927886" cy="201433"/>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Débouchés</a:t>
                </a:r>
              </a:p>
            </p:txBody>
          </p:sp>
          <p:sp>
            <p:nvSpPr>
              <p:cNvPr id="9" name="Rounded Rectangle 8"/>
              <p:cNvSpPr/>
              <p:nvPr/>
            </p:nvSpPr>
            <p:spPr>
              <a:xfrm>
                <a:off x="396460" y="1274948"/>
                <a:ext cx="3779575" cy="365760"/>
              </a:xfrm>
              <a:prstGeom prst="round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b="1" dirty="0">
                    <a:solidFill>
                      <a:schemeClr val="tx1"/>
                    </a:solidFill>
                  </a:rPr>
                  <a:t>Spécialité Production Végétale</a:t>
                </a:r>
              </a:p>
            </p:txBody>
          </p:sp>
          <p:sp>
            <p:nvSpPr>
              <p:cNvPr id="10" name="Rounded Rectangle 9"/>
              <p:cNvSpPr/>
              <p:nvPr/>
            </p:nvSpPr>
            <p:spPr>
              <a:xfrm>
                <a:off x="416375" y="3398521"/>
                <a:ext cx="3788459" cy="224068"/>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Compétences recherchées</a:t>
                </a:r>
              </a:p>
            </p:txBody>
          </p:sp>
          <p:sp>
            <p:nvSpPr>
              <p:cNvPr id="13" name="Rounded Rectangle 12"/>
              <p:cNvSpPr/>
              <p:nvPr/>
            </p:nvSpPr>
            <p:spPr>
              <a:xfrm>
                <a:off x="4260683" y="5072579"/>
                <a:ext cx="3954922" cy="283746"/>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Diplôme exigé</a:t>
                </a:r>
              </a:p>
            </p:txBody>
          </p:sp>
          <p:sp>
            <p:nvSpPr>
              <p:cNvPr id="11" name="Rectangle 10"/>
              <p:cNvSpPr/>
              <p:nvPr/>
            </p:nvSpPr>
            <p:spPr>
              <a:xfrm>
                <a:off x="396459" y="6158448"/>
                <a:ext cx="11341443" cy="504570"/>
              </a:xfrm>
              <a:prstGeom prst="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b="1" dirty="0">
                    <a:solidFill>
                      <a:srgbClr val="00B0F0"/>
                    </a:solidFill>
                    <a:hlinkClick r:id="rId5"/>
                  </a:rPr>
                  <a:t>www.acrest_polytechnique.org</a:t>
                </a:r>
                <a:r>
                  <a:rPr lang="fr-CM" b="1" dirty="0">
                    <a:solidFill>
                      <a:srgbClr val="00B0F0"/>
                    </a:solidFill>
                  </a:rPr>
                  <a:t>                                                                                         Email: info.acrest@gmail.com</a:t>
                </a:r>
              </a:p>
              <a:p>
                <a:r>
                  <a:rPr lang="fr-CM" b="1" dirty="0">
                    <a:solidFill>
                      <a:srgbClr val="00B0F0"/>
                    </a:solidFill>
                  </a:rPr>
                  <a:t>Tel: +237 677860638</a:t>
                </a:r>
              </a:p>
            </p:txBody>
          </p:sp>
        </p:grpSp>
        <p:sp>
          <p:nvSpPr>
            <p:cNvPr id="21" name="Rectangle 20"/>
            <p:cNvSpPr/>
            <p:nvPr/>
          </p:nvSpPr>
          <p:spPr>
            <a:xfrm>
              <a:off x="11414886" y="-89664"/>
              <a:ext cx="777113" cy="1559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22" name="Rectangle 21"/>
            <p:cNvSpPr/>
            <p:nvPr/>
          </p:nvSpPr>
          <p:spPr>
            <a:xfrm>
              <a:off x="10832232" y="-85147"/>
              <a:ext cx="582654" cy="1555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5038" y="1469930"/>
            <a:ext cx="3775828" cy="237297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5998" y="3874856"/>
            <a:ext cx="3736002" cy="2474056"/>
          </a:xfrm>
          <a:prstGeom prst="rect">
            <a:avLst/>
          </a:prstGeom>
        </p:spPr>
      </p:pic>
    </p:spTree>
    <p:extLst>
      <p:ext uri="{BB962C8B-B14F-4D97-AF65-F5344CB8AC3E}">
        <p14:creationId xmlns:p14="http://schemas.microsoft.com/office/powerpoint/2010/main" val="487786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366" y="1336669"/>
            <a:ext cx="5971148" cy="651421"/>
          </a:xfrm>
          <a:solidFill>
            <a:srgbClr val="CBF828"/>
          </a:solidFill>
        </p:spPr>
        <p:txBody>
          <a:bodyPr>
            <a:noAutofit/>
          </a:bodyPr>
          <a:lstStyle/>
          <a:p>
            <a:r>
              <a:rPr lang="fr-CM" sz="2000" b="1" dirty="0">
                <a:latin typeface="+mn-lt"/>
              </a:rPr>
              <a:t>Spécialité: Maintenance des systèmes  informatiques</a:t>
            </a:r>
          </a:p>
        </p:txBody>
      </p:sp>
      <p:pic>
        <p:nvPicPr>
          <p:cNvPr id="6"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727" y="77821"/>
            <a:ext cx="8488680" cy="1145877"/>
          </a:xfrm>
          <a:prstGeom prst="rect">
            <a:avLst/>
          </a:prstGeom>
        </p:spPr>
      </p:pic>
      <p:sp>
        <p:nvSpPr>
          <p:cNvPr id="8" name="Title 1"/>
          <p:cNvSpPr txBox="1">
            <a:spLocks/>
          </p:cNvSpPr>
          <p:nvPr/>
        </p:nvSpPr>
        <p:spPr>
          <a:xfrm>
            <a:off x="6172200" y="1305536"/>
            <a:ext cx="5257800" cy="399770"/>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CM" dirty="0"/>
          </a:p>
        </p:txBody>
      </p:sp>
      <p:grpSp>
        <p:nvGrpSpPr>
          <p:cNvPr id="33" name="Group 32"/>
          <p:cNvGrpSpPr/>
          <p:nvPr/>
        </p:nvGrpSpPr>
        <p:grpSpPr>
          <a:xfrm>
            <a:off x="161364" y="1805378"/>
            <a:ext cx="5971149" cy="5079989"/>
            <a:chOff x="265476" y="1825626"/>
            <a:chExt cx="5971149" cy="4504379"/>
          </a:xfrm>
        </p:grpSpPr>
        <p:sp>
          <p:nvSpPr>
            <p:cNvPr id="12" name="Content Placeholder 6"/>
            <p:cNvSpPr txBox="1">
              <a:spLocks/>
            </p:cNvSpPr>
            <p:nvPr/>
          </p:nvSpPr>
          <p:spPr>
            <a:xfrm>
              <a:off x="265478" y="3103844"/>
              <a:ext cx="5971145" cy="504154"/>
            </a:xfrm>
            <a:prstGeom prst="rect">
              <a:avLst/>
            </a:prstGeom>
            <a:solidFill>
              <a:schemeClr val="bg1">
                <a:lumMod val="6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M" b="1" dirty="0">
                  <a:latin typeface="+mj-lt"/>
                </a:rPr>
                <a:t>Débouchés</a:t>
              </a:r>
            </a:p>
          </p:txBody>
        </p:sp>
        <p:grpSp>
          <p:nvGrpSpPr>
            <p:cNvPr id="32" name="Group 31"/>
            <p:cNvGrpSpPr/>
            <p:nvPr/>
          </p:nvGrpSpPr>
          <p:grpSpPr>
            <a:xfrm>
              <a:off x="265476" y="1825626"/>
              <a:ext cx="5971149" cy="4504379"/>
              <a:chOff x="265476" y="1825626"/>
              <a:chExt cx="5971149" cy="4504379"/>
            </a:xfrm>
          </p:grpSpPr>
          <p:grpSp>
            <p:nvGrpSpPr>
              <p:cNvPr id="31" name="Group 30"/>
              <p:cNvGrpSpPr/>
              <p:nvPr/>
            </p:nvGrpSpPr>
            <p:grpSpPr>
              <a:xfrm>
                <a:off x="265476" y="1825626"/>
                <a:ext cx="5971149" cy="4504379"/>
                <a:chOff x="265476" y="1825626"/>
                <a:chExt cx="5971149" cy="4504379"/>
              </a:xfrm>
            </p:grpSpPr>
            <p:sp>
              <p:nvSpPr>
                <p:cNvPr id="9" name="Content Placeholder 6"/>
                <p:cNvSpPr txBox="1">
                  <a:spLocks/>
                </p:cNvSpPr>
                <p:nvPr/>
              </p:nvSpPr>
              <p:spPr>
                <a:xfrm>
                  <a:off x="265479" y="1825626"/>
                  <a:ext cx="5971146" cy="1278217"/>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CM" sz="1200" dirty="0"/>
                </a:p>
                <a:p>
                  <a:pPr marL="0" indent="0">
                    <a:buNone/>
                  </a:pPr>
                  <a:r>
                    <a:rPr lang="fr-CM" sz="1200" dirty="0"/>
                    <a:t>Le BTS en Maintenance des Systèmes Informatique dote l’étudiant des compétences pour assurer l’intégrité, la sécurité et la pérennité d’un système informatique (ordinateurs maintenance logicielle et matérielle, réseaux informatiques) au sein d’une entreprise. Diagnostiquer et localiser la panne ou l’anomalie. Conseiller et apporter une assistance technique à l’utilisateur. Installer, configurer et administre un parc informatique (ordinateurs terminaux mobiles, périphériques, système d'exploitation et logiciels). </a:t>
                  </a:r>
                </a:p>
              </p:txBody>
            </p:sp>
            <p:sp>
              <p:nvSpPr>
                <p:cNvPr id="10" name="Content Placeholder 6"/>
                <p:cNvSpPr txBox="1">
                  <a:spLocks/>
                </p:cNvSpPr>
                <p:nvPr/>
              </p:nvSpPr>
              <p:spPr>
                <a:xfrm>
                  <a:off x="265477" y="3581198"/>
                  <a:ext cx="5971146" cy="1290918"/>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Le titulaire d’un BTS en Maintenance des Systèmes Informatiques peut exercer en tant que : Agent de maintenance, Chef d’équipe, Responsable maintenance de la cellule informatique, Consultant en informatique, Distributeur du matériel informatique, Responsable de La maintenance informatique et bureautique. </a:t>
                  </a:r>
                </a:p>
              </p:txBody>
            </p:sp>
            <p:sp>
              <p:nvSpPr>
                <p:cNvPr id="13" name="Content Placeholder 6"/>
                <p:cNvSpPr txBox="1">
                  <a:spLocks/>
                </p:cNvSpPr>
                <p:nvPr/>
              </p:nvSpPr>
              <p:spPr>
                <a:xfrm>
                  <a:off x="265476" y="5237644"/>
                  <a:ext cx="5971146" cy="615007"/>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Cette filière accueille les étudiants titulaire du BAC C, D, TI, E, F2, F3, GCE/AL ou un </a:t>
                  </a:r>
                  <a:r>
                    <a:rPr lang="fr-CM" sz="1200" dirty="0" err="1"/>
                    <a:t>diplome</a:t>
                  </a:r>
                  <a:r>
                    <a:rPr lang="fr-CM" sz="1200" dirty="0"/>
                    <a:t> équivalent. </a:t>
                  </a:r>
                </a:p>
              </p:txBody>
            </p:sp>
            <p:sp>
              <p:nvSpPr>
                <p:cNvPr id="20" name="Content Placeholder 6"/>
                <p:cNvSpPr txBox="1">
                  <a:spLocks/>
                </p:cNvSpPr>
                <p:nvPr/>
              </p:nvSpPr>
              <p:spPr>
                <a:xfrm>
                  <a:off x="265476" y="5818860"/>
                  <a:ext cx="5971146" cy="511145"/>
                </a:xfrm>
                <a:prstGeom prst="rect">
                  <a:avLst/>
                </a:prstGeom>
                <a:solidFill>
                  <a:srgbClr val="CBF828"/>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M" sz="1200" b="1" dirty="0">
                      <a:solidFill>
                        <a:srgbClr val="00B0F0"/>
                      </a:solidFill>
                      <a:hlinkClick r:id="rId5"/>
                    </a:rPr>
                    <a:t>www.acrest_polytechnique.org</a:t>
                  </a:r>
                  <a:r>
                    <a:rPr lang="fr-CM" sz="1200" b="1" dirty="0">
                      <a:solidFill>
                        <a:srgbClr val="00B0F0"/>
                      </a:solidFill>
                    </a:rPr>
                    <a:t>                Email: info.acrest@gmail.com</a:t>
                  </a:r>
                </a:p>
                <a:p>
                  <a:r>
                    <a:rPr lang="fr-CM" sz="1200" b="1" dirty="0">
                      <a:solidFill>
                        <a:srgbClr val="00B0F0"/>
                      </a:solidFill>
                    </a:rPr>
                    <a:t>Tel: +237 677860638</a:t>
                  </a:r>
                </a:p>
              </p:txBody>
            </p:sp>
          </p:grpSp>
          <p:sp>
            <p:nvSpPr>
              <p:cNvPr id="14" name="Content Placeholder 6"/>
              <p:cNvSpPr txBox="1">
                <a:spLocks/>
              </p:cNvSpPr>
              <p:nvPr/>
            </p:nvSpPr>
            <p:spPr>
              <a:xfrm>
                <a:off x="265477" y="4872116"/>
                <a:ext cx="5971145" cy="365528"/>
              </a:xfrm>
              <a:prstGeom prst="rect">
                <a:avLst/>
              </a:prstGeom>
              <a:solidFill>
                <a:schemeClr val="bg1">
                  <a:lumMod val="6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CM" b="1" dirty="0">
                    <a:latin typeface="+mj-lt"/>
                  </a:rPr>
                  <a:t>Diplôme exigé</a:t>
                </a:r>
              </a:p>
            </p:txBody>
          </p:sp>
        </p:grpSp>
      </p:grpSp>
      <p:sp>
        <p:nvSpPr>
          <p:cNvPr id="22" name="Content Placeholder 3"/>
          <p:cNvSpPr txBox="1">
            <a:spLocks/>
          </p:cNvSpPr>
          <p:nvPr/>
        </p:nvSpPr>
        <p:spPr>
          <a:xfrm>
            <a:off x="6602506" y="3770313"/>
            <a:ext cx="4751294" cy="1673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CM" dirty="0"/>
          </a:p>
        </p:txBody>
      </p:sp>
      <p:sp>
        <p:nvSpPr>
          <p:cNvPr id="23" name="Content Placeholder 3"/>
          <p:cNvSpPr txBox="1">
            <a:spLocks/>
          </p:cNvSpPr>
          <p:nvPr/>
        </p:nvSpPr>
        <p:spPr>
          <a:xfrm>
            <a:off x="6602506" y="3770313"/>
            <a:ext cx="4751294" cy="1673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CM" dirty="0"/>
          </a:p>
        </p:txBody>
      </p:sp>
      <p:sp>
        <p:nvSpPr>
          <p:cNvPr id="3" name="Content Placeholder 2"/>
          <p:cNvSpPr>
            <a:spLocks noGrp="1"/>
          </p:cNvSpPr>
          <p:nvPr>
            <p:ph sz="half" idx="1"/>
          </p:nvPr>
        </p:nvSpPr>
        <p:spPr>
          <a:xfrm>
            <a:off x="10240217" y="10930"/>
            <a:ext cx="1937680" cy="1294606"/>
          </a:xfrm>
        </p:spPr>
        <p:txBody>
          <a:bodyPr/>
          <a:lstStyle/>
          <a:p>
            <a:endParaRPr lang="fr-CM" dirty="0"/>
          </a:p>
        </p:txBody>
      </p:sp>
      <p:pic>
        <p:nvPicPr>
          <p:cNvPr id="5" name="Content Placeholder 4"/>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132510" y="1336669"/>
            <a:ext cx="5862266" cy="5548698"/>
          </a:xfrm>
        </p:spPr>
      </p:pic>
    </p:spTree>
    <p:extLst>
      <p:ext uri="{BB962C8B-B14F-4D97-AF65-F5344CB8AC3E}">
        <p14:creationId xmlns:p14="http://schemas.microsoft.com/office/powerpoint/2010/main" val="48957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11" name="Content Placeholder 10"/>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724575" y="3630114"/>
            <a:ext cx="3467425" cy="3017809"/>
          </a:xfrm>
        </p:spPr>
      </p:pic>
      <p:sp>
        <p:nvSpPr>
          <p:cNvPr id="2" name="Title 1"/>
          <p:cNvSpPr>
            <a:spLocks noGrp="1"/>
          </p:cNvSpPr>
          <p:nvPr>
            <p:ph type="title"/>
          </p:nvPr>
        </p:nvSpPr>
        <p:spPr>
          <a:xfrm>
            <a:off x="180558" y="1336669"/>
            <a:ext cx="5951956" cy="651421"/>
          </a:xfrm>
          <a:solidFill>
            <a:srgbClr val="CBF828"/>
          </a:solidFill>
        </p:spPr>
        <p:txBody>
          <a:bodyPr>
            <a:noAutofit/>
          </a:bodyPr>
          <a:lstStyle/>
          <a:p>
            <a:r>
              <a:rPr lang="fr-CM" sz="2000" b="1" dirty="0">
                <a:latin typeface="+mn-lt"/>
              </a:rPr>
              <a:t>Spécialité: Bâtiment</a:t>
            </a:r>
          </a:p>
        </p:txBody>
      </p:sp>
      <p:pic>
        <p:nvPicPr>
          <p:cNvPr id="6"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1727" y="77821"/>
            <a:ext cx="8488680" cy="1145877"/>
          </a:xfrm>
          <a:prstGeom prst="rect">
            <a:avLst/>
          </a:prstGeom>
        </p:spPr>
      </p:pic>
      <p:sp>
        <p:nvSpPr>
          <p:cNvPr id="8" name="Title 1"/>
          <p:cNvSpPr txBox="1">
            <a:spLocks/>
          </p:cNvSpPr>
          <p:nvPr/>
        </p:nvSpPr>
        <p:spPr>
          <a:xfrm>
            <a:off x="6172200" y="1305536"/>
            <a:ext cx="5257800" cy="399770"/>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CM" dirty="0"/>
          </a:p>
        </p:txBody>
      </p:sp>
      <p:grpSp>
        <p:nvGrpSpPr>
          <p:cNvPr id="33" name="Group 32"/>
          <p:cNvGrpSpPr/>
          <p:nvPr/>
        </p:nvGrpSpPr>
        <p:grpSpPr>
          <a:xfrm>
            <a:off x="161367" y="1805379"/>
            <a:ext cx="5971146" cy="5087549"/>
            <a:chOff x="265479" y="1825627"/>
            <a:chExt cx="5971146" cy="4511082"/>
          </a:xfrm>
        </p:grpSpPr>
        <p:sp>
          <p:nvSpPr>
            <p:cNvPr id="12" name="Content Placeholder 6"/>
            <p:cNvSpPr txBox="1">
              <a:spLocks/>
            </p:cNvSpPr>
            <p:nvPr/>
          </p:nvSpPr>
          <p:spPr>
            <a:xfrm>
              <a:off x="285326" y="3915741"/>
              <a:ext cx="5951299" cy="350856"/>
            </a:xfrm>
            <a:prstGeom prst="rect">
              <a:avLst/>
            </a:prstGeom>
            <a:solidFill>
              <a:schemeClr val="bg1">
                <a:lumMod val="6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M" b="1" dirty="0">
                  <a:latin typeface="+mj-lt"/>
                </a:rPr>
                <a:t>Débouchés</a:t>
              </a:r>
            </a:p>
          </p:txBody>
        </p:sp>
        <p:grpSp>
          <p:nvGrpSpPr>
            <p:cNvPr id="32" name="Group 31"/>
            <p:cNvGrpSpPr/>
            <p:nvPr/>
          </p:nvGrpSpPr>
          <p:grpSpPr>
            <a:xfrm>
              <a:off x="265479" y="1825627"/>
              <a:ext cx="5971146" cy="4511082"/>
              <a:chOff x="265479" y="1825627"/>
              <a:chExt cx="5971146" cy="4511082"/>
            </a:xfrm>
          </p:grpSpPr>
          <p:grpSp>
            <p:nvGrpSpPr>
              <p:cNvPr id="31" name="Group 30"/>
              <p:cNvGrpSpPr/>
              <p:nvPr/>
            </p:nvGrpSpPr>
            <p:grpSpPr>
              <a:xfrm>
                <a:off x="265479" y="1825627"/>
                <a:ext cx="5971146" cy="4511082"/>
                <a:chOff x="265479" y="1825627"/>
                <a:chExt cx="5971146" cy="4511082"/>
              </a:xfrm>
            </p:grpSpPr>
            <p:sp>
              <p:nvSpPr>
                <p:cNvPr id="9" name="Content Placeholder 6"/>
                <p:cNvSpPr txBox="1">
                  <a:spLocks/>
                </p:cNvSpPr>
                <p:nvPr/>
              </p:nvSpPr>
              <p:spPr>
                <a:xfrm>
                  <a:off x="284671" y="1825627"/>
                  <a:ext cx="5951954" cy="527537"/>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Le BTS Bâtiment fore les étudiants à toutes les composantes de la construction, de l'étude technique et financière du projet à la préparation d'un budget prévisionnel, en passant par la conduite et le suivi du chantier. </a:t>
                  </a:r>
                </a:p>
              </p:txBody>
            </p:sp>
            <p:sp>
              <p:nvSpPr>
                <p:cNvPr id="10" name="Content Placeholder 6"/>
                <p:cNvSpPr txBox="1">
                  <a:spLocks/>
                </p:cNvSpPr>
                <p:nvPr/>
              </p:nvSpPr>
              <p:spPr>
                <a:xfrm>
                  <a:off x="285325" y="4244345"/>
                  <a:ext cx="5951300" cy="1036344"/>
                </a:xfrm>
                <a:prstGeom prst="rect">
                  <a:avLst/>
                </a:prstGeom>
                <a:solidFill>
                  <a:schemeClr val="bg1">
                    <a:lumMod val="85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b="1" dirty="0"/>
                    <a:t>Intégrer le marché du travail</a:t>
                  </a:r>
                  <a:br>
                    <a:rPr lang="fr-CM" sz="1200" dirty="0"/>
                  </a:br>
                  <a:r>
                    <a:rPr lang="fr-CM" sz="1200" dirty="0"/>
                    <a:t>Le diplôme de </a:t>
                  </a:r>
                  <a:r>
                    <a:rPr lang="fr-CM" sz="1200" b="1" dirty="0"/>
                    <a:t>BTS Bâtiment </a:t>
                  </a:r>
                  <a:r>
                    <a:rPr lang="fr-CM" sz="1200" dirty="0"/>
                    <a:t>vous assure un emploi. Vous exercerez dans les entreprises du bâtiment, dans les cabinets d'architectes, dans les bureaux d'étude et d'</a:t>
                  </a:r>
                  <a:r>
                    <a:rPr lang="fr-CM" sz="1200" dirty="0" err="1"/>
                    <a:t>ingenieurie</a:t>
                  </a:r>
                  <a:r>
                    <a:rPr lang="fr-CM" sz="1200" dirty="0"/>
                    <a:t>. Vous interviendrez en tant que </a:t>
                  </a:r>
                  <a:r>
                    <a:rPr lang="fr-CM" sz="1200" i="1" dirty="0"/>
                    <a:t>Chef de projet, Chef d'équipe </a:t>
                  </a:r>
                  <a:r>
                    <a:rPr lang="fr-CM" sz="1200" dirty="0"/>
                    <a:t>puis après quelques années d'expérience, </a:t>
                  </a:r>
                  <a:r>
                    <a:rPr lang="fr-CM" sz="1200" i="1" dirty="0"/>
                    <a:t>Conducteur de travaux</a:t>
                  </a:r>
                  <a:r>
                    <a:rPr lang="fr-CM" sz="1200" dirty="0"/>
                    <a:t>.</a:t>
                  </a:r>
                  <a:br>
                    <a:rPr lang="fr-CM" sz="1200" dirty="0"/>
                  </a:br>
                  <a:r>
                    <a:rPr lang="fr-CM" sz="1200" b="1" dirty="0"/>
                    <a:t>Poursuivre vos études</a:t>
                  </a:r>
                  <a:br>
                    <a:rPr lang="fr-CM" sz="1200" dirty="0"/>
                  </a:br>
                  <a:r>
                    <a:rPr lang="fr-CM" sz="1200" dirty="0"/>
                    <a:t>Si votre souhait est de poursuivre vos études après votre </a:t>
                  </a:r>
                  <a:r>
                    <a:rPr lang="fr-CM" sz="1200" b="1" dirty="0"/>
                    <a:t>BTS Bâtiment</a:t>
                  </a:r>
                  <a:r>
                    <a:rPr lang="fr-CM" sz="1200" dirty="0"/>
                    <a:t>, il vous sera possible de reprendre un cycle universitaire, par exemple un MST en génie civil. </a:t>
                  </a:r>
                </a:p>
              </p:txBody>
            </p:sp>
            <p:sp>
              <p:nvSpPr>
                <p:cNvPr id="13" name="Content Placeholder 6"/>
                <p:cNvSpPr txBox="1">
                  <a:spLocks/>
                </p:cNvSpPr>
                <p:nvPr/>
              </p:nvSpPr>
              <p:spPr>
                <a:xfrm>
                  <a:off x="265479" y="5642054"/>
                  <a:ext cx="5971146" cy="333290"/>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Cette filière accueille les étudiants titulaire du BAC C, E, F4, GCE/AL ou un diplôme équivalent. </a:t>
                  </a:r>
                </a:p>
              </p:txBody>
            </p:sp>
            <p:sp>
              <p:nvSpPr>
                <p:cNvPr id="17" name="Content Placeholder 6"/>
                <p:cNvSpPr txBox="1">
                  <a:spLocks/>
                </p:cNvSpPr>
                <p:nvPr/>
              </p:nvSpPr>
              <p:spPr>
                <a:xfrm>
                  <a:off x="285322" y="2669907"/>
                  <a:ext cx="5950649" cy="1250089"/>
                </a:xfrm>
                <a:prstGeom prst="rect">
                  <a:avLst/>
                </a:prstGeom>
                <a:solidFill>
                  <a:schemeClr val="bg1">
                    <a:lumMod val="8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Le BTS Bâtiment amène ses titulaires à la maîtrise des compétences et techniques nécessaires à l'accomplissement des travaux rencontrés dans le bâtiment, mais également à la compréhension des problèmes de droit, d'économie et de gestion qui accompagnent les activités du bâtiment. </a:t>
                  </a:r>
                  <a:br>
                    <a:rPr lang="fr-CM" sz="1200" dirty="0"/>
                  </a:br>
                  <a:r>
                    <a:rPr lang="fr-CM" sz="1200" dirty="0"/>
                    <a:t>Ses connaissances couvrent tant les nouvelles constructions que la ré habitation de l'existant (habitations privées et collectives, locaux commerciaux, installations publiques, ...). </a:t>
                  </a:r>
                  <a:br>
                    <a:rPr lang="fr-CM" sz="1200" dirty="0"/>
                  </a:br>
                  <a:r>
                    <a:rPr lang="fr-CM" sz="1200" dirty="0"/>
                    <a:t>Les fonctions du diplômé du </a:t>
                  </a:r>
                  <a:r>
                    <a:rPr lang="fr-CM" sz="1200" b="1" dirty="0"/>
                    <a:t>BTS Bâtiment </a:t>
                  </a:r>
                  <a:r>
                    <a:rPr lang="fr-CM" sz="1200" dirty="0"/>
                    <a:t>vont de l'étude technique et financière du projet à la préparation d'un budget prévisionnel, en passant par la conduite et le suivi du chantier.</a:t>
                  </a:r>
                </a:p>
              </p:txBody>
            </p:sp>
            <p:sp>
              <p:nvSpPr>
                <p:cNvPr id="26" name="Content Placeholder 6"/>
                <p:cNvSpPr txBox="1">
                  <a:spLocks/>
                </p:cNvSpPr>
                <p:nvPr/>
              </p:nvSpPr>
              <p:spPr>
                <a:xfrm>
                  <a:off x="265479" y="5972717"/>
                  <a:ext cx="5883414" cy="363992"/>
                </a:xfrm>
                <a:prstGeom prst="rect">
                  <a:avLst/>
                </a:prstGeom>
                <a:solidFill>
                  <a:srgbClr val="CBF828"/>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M" sz="1200" b="1" dirty="0">
                      <a:solidFill>
                        <a:srgbClr val="00B0F0"/>
                      </a:solidFill>
                      <a:hlinkClick r:id="rId6"/>
                    </a:rPr>
                    <a:t>www.acrest_polytechnique.org</a:t>
                  </a:r>
                  <a:r>
                    <a:rPr lang="fr-CM" sz="1200" b="1" dirty="0">
                      <a:solidFill>
                        <a:srgbClr val="00B0F0"/>
                      </a:solidFill>
                    </a:rPr>
                    <a:t>                Email: info.acrest@gmail.com</a:t>
                  </a:r>
                </a:p>
                <a:p>
                  <a:r>
                    <a:rPr lang="fr-CM" sz="1200" b="1" dirty="0">
                      <a:solidFill>
                        <a:srgbClr val="00B0F0"/>
                      </a:solidFill>
                    </a:rPr>
                    <a:t>Tel: +237 677860638</a:t>
                  </a:r>
                </a:p>
              </p:txBody>
            </p:sp>
          </p:grpSp>
          <p:sp>
            <p:nvSpPr>
              <p:cNvPr id="14" name="Content Placeholder 6"/>
              <p:cNvSpPr txBox="1">
                <a:spLocks/>
              </p:cNvSpPr>
              <p:nvPr/>
            </p:nvSpPr>
            <p:spPr>
              <a:xfrm>
                <a:off x="285322" y="5276459"/>
                <a:ext cx="5941377" cy="365528"/>
              </a:xfrm>
              <a:prstGeom prst="rect">
                <a:avLst/>
              </a:prstGeom>
              <a:solidFill>
                <a:schemeClr val="bg1">
                  <a:lumMod val="6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CM" b="1" dirty="0">
                    <a:latin typeface="+mj-lt"/>
                  </a:rPr>
                  <a:t>Diplôme exigé</a:t>
                </a:r>
              </a:p>
            </p:txBody>
          </p:sp>
        </p:grpSp>
        <p:sp>
          <p:nvSpPr>
            <p:cNvPr id="18" name="Content Placeholder 6"/>
            <p:cNvSpPr txBox="1">
              <a:spLocks/>
            </p:cNvSpPr>
            <p:nvPr/>
          </p:nvSpPr>
          <p:spPr>
            <a:xfrm>
              <a:off x="284672" y="2353164"/>
              <a:ext cx="5942028" cy="330664"/>
            </a:xfrm>
            <a:prstGeom prst="rect">
              <a:avLst/>
            </a:prstGeom>
            <a:solidFill>
              <a:schemeClr val="bg1">
                <a:lumMod val="6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M" b="1" dirty="0">
                  <a:latin typeface="+mj-lt"/>
                </a:rPr>
                <a:t>Objectif du BTS Bâtiment</a:t>
              </a:r>
            </a:p>
          </p:txBody>
        </p:sp>
      </p:grpSp>
      <p:sp>
        <p:nvSpPr>
          <p:cNvPr id="22" name="Content Placeholder 3"/>
          <p:cNvSpPr txBox="1">
            <a:spLocks/>
          </p:cNvSpPr>
          <p:nvPr/>
        </p:nvSpPr>
        <p:spPr>
          <a:xfrm>
            <a:off x="6602506" y="3770313"/>
            <a:ext cx="4751294" cy="1673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CM" dirty="0"/>
          </a:p>
        </p:txBody>
      </p:sp>
      <p:sp>
        <p:nvSpPr>
          <p:cNvPr id="23" name="Content Placeholder 3"/>
          <p:cNvSpPr txBox="1">
            <a:spLocks/>
          </p:cNvSpPr>
          <p:nvPr/>
        </p:nvSpPr>
        <p:spPr>
          <a:xfrm>
            <a:off x="6602506" y="3770313"/>
            <a:ext cx="4751294" cy="1673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CM" dirty="0"/>
          </a:p>
        </p:txBody>
      </p:sp>
      <p:pic>
        <p:nvPicPr>
          <p:cNvPr id="7" name="Content Placeholder 6"/>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6122587" y="1347899"/>
            <a:ext cx="3465166" cy="2239852"/>
          </a:xfr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4624" y="3114956"/>
            <a:ext cx="4557279" cy="3532967"/>
          </a:xfrm>
          <a:prstGeom prst="rect">
            <a:avLst/>
          </a:prstGeom>
        </p:spPr>
      </p:pic>
    </p:spTree>
    <p:extLst>
      <p:ext uri="{BB962C8B-B14F-4D97-AF65-F5344CB8AC3E}">
        <p14:creationId xmlns:p14="http://schemas.microsoft.com/office/powerpoint/2010/main" val="3555721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366" y="1336669"/>
            <a:ext cx="5971148" cy="651421"/>
          </a:xfrm>
          <a:solidFill>
            <a:srgbClr val="CBF828"/>
          </a:solidFill>
        </p:spPr>
        <p:txBody>
          <a:bodyPr>
            <a:noAutofit/>
          </a:bodyPr>
          <a:lstStyle/>
          <a:p>
            <a:r>
              <a:rPr lang="fr-CM" sz="2000" b="1" dirty="0">
                <a:latin typeface="+mn-lt"/>
              </a:rPr>
              <a:t>Spécialité: Travaux Publics</a:t>
            </a:r>
          </a:p>
        </p:txBody>
      </p:sp>
      <p:pic>
        <p:nvPicPr>
          <p:cNvPr id="6"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727" y="77821"/>
            <a:ext cx="8488680" cy="1145877"/>
          </a:xfrm>
          <a:prstGeom prst="rect">
            <a:avLst/>
          </a:prstGeom>
        </p:spPr>
      </p:pic>
      <p:sp>
        <p:nvSpPr>
          <p:cNvPr id="8" name="Title 1"/>
          <p:cNvSpPr txBox="1">
            <a:spLocks/>
          </p:cNvSpPr>
          <p:nvPr/>
        </p:nvSpPr>
        <p:spPr>
          <a:xfrm>
            <a:off x="6172200" y="1305536"/>
            <a:ext cx="5257800" cy="399770"/>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CM" dirty="0"/>
          </a:p>
        </p:txBody>
      </p:sp>
      <p:grpSp>
        <p:nvGrpSpPr>
          <p:cNvPr id="33" name="Group 32"/>
          <p:cNvGrpSpPr/>
          <p:nvPr/>
        </p:nvGrpSpPr>
        <p:grpSpPr>
          <a:xfrm>
            <a:off x="151437" y="1805379"/>
            <a:ext cx="5981076" cy="3363968"/>
            <a:chOff x="255549" y="1825627"/>
            <a:chExt cx="5981076" cy="2982798"/>
          </a:xfrm>
        </p:grpSpPr>
        <p:sp>
          <p:nvSpPr>
            <p:cNvPr id="12" name="Content Placeholder 6"/>
            <p:cNvSpPr txBox="1">
              <a:spLocks/>
            </p:cNvSpPr>
            <p:nvPr/>
          </p:nvSpPr>
          <p:spPr>
            <a:xfrm>
              <a:off x="265476" y="2355597"/>
              <a:ext cx="5971145" cy="350856"/>
            </a:xfrm>
            <a:prstGeom prst="rect">
              <a:avLst/>
            </a:prstGeom>
            <a:solidFill>
              <a:schemeClr val="bg1">
                <a:lumMod val="6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M" b="1" dirty="0">
                  <a:latin typeface="+mj-lt"/>
                </a:rPr>
                <a:t>Débouchés</a:t>
              </a:r>
            </a:p>
          </p:txBody>
        </p:sp>
        <p:grpSp>
          <p:nvGrpSpPr>
            <p:cNvPr id="32" name="Group 31"/>
            <p:cNvGrpSpPr/>
            <p:nvPr/>
          </p:nvGrpSpPr>
          <p:grpSpPr>
            <a:xfrm>
              <a:off x="255549" y="1825627"/>
              <a:ext cx="5981076" cy="2982798"/>
              <a:chOff x="255549" y="1825627"/>
              <a:chExt cx="5981076" cy="2982798"/>
            </a:xfrm>
          </p:grpSpPr>
          <p:grpSp>
            <p:nvGrpSpPr>
              <p:cNvPr id="31" name="Group 30"/>
              <p:cNvGrpSpPr/>
              <p:nvPr/>
            </p:nvGrpSpPr>
            <p:grpSpPr>
              <a:xfrm>
                <a:off x="255549" y="1825627"/>
                <a:ext cx="5981076" cy="2982798"/>
                <a:chOff x="255549" y="1825627"/>
                <a:chExt cx="5981076" cy="2982798"/>
              </a:xfrm>
            </p:grpSpPr>
            <p:sp>
              <p:nvSpPr>
                <p:cNvPr id="9" name="Content Placeholder 6"/>
                <p:cNvSpPr txBox="1">
                  <a:spLocks/>
                </p:cNvSpPr>
                <p:nvPr/>
              </p:nvSpPr>
              <p:spPr>
                <a:xfrm>
                  <a:off x="265479" y="1825627"/>
                  <a:ext cx="5971146" cy="527537"/>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Le BTS Bâtiment fore les étudiants à toutes les composantes de la construction, de l'étude technique et financière du projet à la préparation d'un budget prévisionnel, en passant par la conduite et le suivi du chantier. </a:t>
                  </a:r>
                </a:p>
              </p:txBody>
            </p:sp>
            <p:sp>
              <p:nvSpPr>
                <p:cNvPr id="10" name="Content Placeholder 6"/>
                <p:cNvSpPr txBox="1">
                  <a:spLocks/>
                </p:cNvSpPr>
                <p:nvPr/>
              </p:nvSpPr>
              <p:spPr>
                <a:xfrm>
                  <a:off x="255549" y="2676062"/>
                  <a:ext cx="5971146" cy="1036344"/>
                </a:xfrm>
                <a:prstGeom prst="rect">
                  <a:avLst/>
                </a:prstGeom>
                <a:solidFill>
                  <a:schemeClr val="bg1">
                    <a:lumMod val="8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Le titulaire du BTS Travaux publics intervient dans tous types de travaux publics comme: </a:t>
                  </a:r>
                  <a:br>
                    <a:rPr lang="fr-CM" sz="1200" dirty="0"/>
                  </a:br>
                  <a:r>
                    <a:rPr lang="fr-CM" sz="1200" dirty="0"/>
                    <a:t>Les travaux routiers; </a:t>
                  </a:r>
                  <a:br>
                    <a:rPr lang="fr-CM" sz="1200" dirty="0"/>
                  </a:br>
                  <a:r>
                    <a:rPr lang="fr-CM" sz="1200" dirty="0"/>
                    <a:t>Les travaux de canalisation;</a:t>
                  </a:r>
                  <a:br>
                    <a:rPr lang="fr-CM" sz="1200" dirty="0"/>
                  </a:br>
                  <a:r>
                    <a:rPr lang="fr-CM" sz="1200" dirty="0"/>
                    <a:t>Consultant indépendant;</a:t>
                  </a:r>
                  <a:br>
                    <a:rPr lang="fr-CM" sz="1200" dirty="0"/>
                  </a:br>
                  <a:r>
                    <a:rPr lang="fr-CM" sz="1200" dirty="0"/>
                    <a:t>Dessinateur BTP;</a:t>
                  </a:r>
                  <a:br>
                    <a:rPr lang="fr-CM" sz="1200" dirty="0"/>
                  </a:br>
                  <a:r>
                    <a:rPr lang="fr-CM" sz="1200" dirty="0"/>
                    <a:t>Les terrassements généraux ou encore les travaux électriques. </a:t>
                  </a:r>
                  <a:br>
                    <a:rPr lang="fr-CM" sz="1200" dirty="0"/>
                  </a:br>
                  <a:r>
                    <a:rPr lang="fr-CM" sz="1200" dirty="0"/>
                    <a:t>Il exerce ses activités en tant que Chef de chantier, canalisateur ou Conducteur de travaux </a:t>
                  </a:r>
                </a:p>
              </p:txBody>
            </p:sp>
            <p:sp>
              <p:nvSpPr>
                <p:cNvPr id="13" name="Content Placeholder 6"/>
                <p:cNvSpPr txBox="1">
                  <a:spLocks/>
                </p:cNvSpPr>
                <p:nvPr/>
              </p:nvSpPr>
              <p:spPr>
                <a:xfrm>
                  <a:off x="255549" y="4034456"/>
                  <a:ext cx="5971146" cy="333290"/>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M" sz="1200" dirty="0"/>
                    <a:t>Cette filière accueille les étudiants titulaire du BAC C, E, F4, GCE/AL ou un diplôme équivalent. </a:t>
                  </a:r>
                </a:p>
              </p:txBody>
            </p:sp>
            <p:sp>
              <p:nvSpPr>
                <p:cNvPr id="24" name="Content Placeholder 6"/>
                <p:cNvSpPr txBox="1">
                  <a:spLocks/>
                </p:cNvSpPr>
                <p:nvPr/>
              </p:nvSpPr>
              <p:spPr>
                <a:xfrm>
                  <a:off x="265476" y="4367746"/>
                  <a:ext cx="5971149" cy="440679"/>
                </a:xfrm>
                <a:prstGeom prst="rect">
                  <a:avLst/>
                </a:prstGeom>
                <a:solidFill>
                  <a:srgbClr val="CBF828"/>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M" sz="1200" b="1" dirty="0">
                      <a:solidFill>
                        <a:srgbClr val="00B0F0"/>
                      </a:solidFill>
                      <a:hlinkClick r:id="rId5"/>
                    </a:rPr>
                    <a:t>www.acrest_polytechnique.org</a:t>
                  </a:r>
                  <a:r>
                    <a:rPr lang="fr-CM" sz="1200" b="1" dirty="0">
                      <a:solidFill>
                        <a:srgbClr val="00B0F0"/>
                      </a:solidFill>
                    </a:rPr>
                    <a:t>                Email: info.acrest@gmail.com</a:t>
                  </a:r>
                </a:p>
                <a:p>
                  <a:r>
                    <a:rPr lang="fr-CM" sz="1200" b="1" dirty="0">
                      <a:solidFill>
                        <a:srgbClr val="00B0F0"/>
                      </a:solidFill>
                    </a:rPr>
                    <a:t>Tel: +237 677860638</a:t>
                  </a:r>
                </a:p>
              </p:txBody>
            </p:sp>
          </p:grpSp>
          <p:sp>
            <p:nvSpPr>
              <p:cNvPr id="14" name="Content Placeholder 6"/>
              <p:cNvSpPr txBox="1">
                <a:spLocks/>
              </p:cNvSpPr>
              <p:nvPr/>
            </p:nvSpPr>
            <p:spPr>
              <a:xfrm>
                <a:off x="255550" y="3695875"/>
                <a:ext cx="5971145" cy="365528"/>
              </a:xfrm>
              <a:prstGeom prst="rect">
                <a:avLst/>
              </a:prstGeom>
              <a:solidFill>
                <a:schemeClr val="bg1">
                  <a:lumMod val="6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CM" b="1" dirty="0">
                    <a:latin typeface="+mj-lt"/>
                  </a:rPr>
                  <a:t>Diplôme exigé</a:t>
                </a:r>
              </a:p>
            </p:txBody>
          </p:sp>
        </p:grpSp>
      </p:grpSp>
      <p:sp>
        <p:nvSpPr>
          <p:cNvPr id="22" name="Content Placeholder 3"/>
          <p:cNvSpPr txBox="1">
            <a:spLocks/>
          </p:cNvSpPr>
          <p:nvPr/>
        </p:nvSpPr>
        <p:spPr>
          <a:xfrm>
            <a:off x="6602506" y="3770313"/>
            <a:ext cx="4751294" cy="1673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CM" dirty="0"/>
          </a:p>
        </p:txBody>
      </p:sp>
      <p:sp>
        <p:nvSpPr>
          <p:cNvPr id="23" name="Content Placeholder 3"/>
          <p:cNvSpPr txBox="1">
            <a:spLocks/>
          </p:cNvSpPr>
          <p:nvPr/>
        </p:nvSpPr>
        <p:spPr>
          <a:xfrm>
            <a:off x="6602506" y="3770313"/>
            <a:ext cx="4751294" cy="1673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CM" dirty="0"/>
          </a:p>
        </p:txBody>
      </p:sp>
      <p:pic>
        <p:nvPicPr>
          <p:cNvPr id="11" name="Content Placeholder 10"/>
          <p:cNvPicPr>
            <a:picLocks noGrp="1" noChangeAspect="1"/>
          </p:cNvPicPr>
          <p:nvPr>
            <p:ph sz="half" idx="1"/>
          </p:nvPr>
        </p:nvPicPr>
        <p:blipFill rotWithShape="1">
          <a:blip r:embed="rId6">
            <a:extLst>
              <a:ext uri="{28A0092B-C50C-407E-A947-70E740481C1C}">
                <a14:useLocalDpi xmlns:a14="http://schemas.microsoft.com/office/drawing/2010/main" val="0"/>
              </a:ext>
            </a:extLst>
          </a:blip>
          <a:srcRect l="7110" t="48676" r="7313" b="5548"/>
          <a:stretch/>
        </p:blipFill>
        <p:spPr>
          <a:xfrm>
            <a:off x="9224682" y="4915424"/>
            <a:ext cx="2967318" cy="2346910"/>
          </a:xfrm>
        </p:spPr>
      </p:pic>
      <p:pic>
        <p:nvPicPr>
          <p:cNvPr id="4" name="Content Placeholder 3"/>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6122583" y="1240637"/>
            <a:ext cx="5202718" cy="3815738"/>
          </a:xfr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0130" y="5073314"/>
            <a:ext cx="5144552" cy="2734630"/>
          </a:xfrm>
          <a:prstGeom prst="rect">
            <a:avLst/>
          </a:prstGeom>
        </p:spPr>
      </p:pic>
    </p:spTree>
    <p:extLst>
      <p:ext uri="{BB962C8B-B14F-4D97-AF65-F5344CB8AC3E}">
        <p14:creationId xmlns:p14="http://schemas.microsoft.com/office/powerpoint/2010/main" val="425604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grpSp>
        <p:nvGrpSpPr>
          <p:cNvPr id="24" name="Group 23"/>
          <p:cNvGrpSpPr/>
          <p:nvPr/>
        </p:nvGrpSpPr>
        <p:grpSpPr>
          <a:xfrm>
            <a:off x="253218" y="187166"/>
            <a:ext cx="11535508" cy="6475852"/>
            <a:chOff x="253218" y="187166"/>
            <a:chExt cx="11535508" cy="6475852"/>
          </a:xfrm>
        </p:grpSpPr>
        <p:grpSp>
          <p:nvGrpSpPr>
            <p:cNvPr id="20" name="Group 19"/>
            <p:cNvGrpSpPr/>
            <p:nvPr/>
          </p:nvGrpSpPr>
          <p:grpSpPr>
            <a:xfrm>
              <a:off x="253218" y="194981"/>
              <a:ext cx="11535508" cy="6468037"/>
              <a:chOff x="632012" y="-1"/>
              <a:chExt cx="10730751" cy="6468037"/>
            </a:xfrm>
          </p:grpSpPr>
          <p:grpSp>
            <p:nvGrpSpPr>
              <p:cNvPr id="6" name="Group 5"/>
              <p:cNvGrpSpPr/>
              <p:nvPr/>
            </p:nvGrpSpPr>
            <p:grpSpPr>
              <a:xfrm>
                <a:off x="632012" y="-1"/>
                <a:ext cx="10730751" cy="6468037"/>
                <a:chOff x="632012" y="-1"/>
                <a:chExt cx="10730751" cy="6468037"/>
              </a:xfrm>
            </p:grpSpPr>
            <p:sp>
              <p:nvSpPr>
                <p:cNvPr id="14" name="Rectangle 13"/>
                <p:cNvSpPr/>
                <p:nvPr/>
              </p:nvSpPr>
              <p:spPr>
                <a:xfrm>
                  <a:off x="4208929" y="-1"/>
                  <a:ext cx="3576917" cy="646803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sz="1200" dirty="0">
                      <a:solidFill>
                        <a:schemeClr val="tx1"/>
                      </a:solidFill>
                    </a:rPr>
                    <a:t>Sensibiliser et former à la résolution des problèmes de dégradation de l'environnement ;</a:t>
                  </a:r>
                  <a:br>
                    <a:rPr lang="fr-CM" sz="1200" dirty="0">
                      <a:solidFill>
                        <a:schemeClr val="tx1"/>
                      </a:solidFill>
                    </a:rPr>
                  </a:br>
                  <a:r>
                    <a:rPr lang="fr-CM" sz="1200" dirty="0">
                      <a:solidFill>
                        <a:schemeClr val="tx1"/>
                      </a:solidFill>
                    </a:rPr>
                    <a:t>Exploiter les données d'un site et produire les documents techniques en vue de la réalisation d'un projet d'aménagement ; </a:t>
                  </a:r>
                  <a:br>
                    <a:rPr lang="fr-CM" sz="1200" dirty="0">
                      <a:solidFill>
                        <a:schemeClr val="tx1"/>
                      </a:solidFill>
                    </a:rPr>
                  </a:br>
                  <a:r>
                    <a:rPr lang="fr-CM" sz="1200" dirty="0">
                      <a:solidFill>
                        <a:schemeClr val="tx1"/>
                      </a:solidFill>
                    </a:rPr>
                    <a:t>Maîtriser la faisabilité d'un projet d'aménagement urbain.</a:t>
                  </a:r>
                </a:p>
                <a:p>
                  <a:endParaRPr lang="fr-CM" sz="1200" dirty="0">
                    <a:solidFill>
                      <a:schemeClr val="tx1"/>
                    </a:solidFill>
                  </a:endParaRPr>
                </a:p>
                <a:p>
                  <a:endParaRPr lang="fr-CM" sz="1200" dirty="0">
                    <a:solidFill>
                      <a:schemeClr val="tx1"/>
                    </a:solidFill>
                  </a:endParaRPr>
                </a:p>
                <a:p>
                  <a:r>
                    <a:rPr lang="fr-CM" sz="1200" dirty="0">
                      <a:solidFill>
                        <a:schemeClr val="tx1"/>
                      </a:solidFill>
                    </a:rPr>
                    <a:t>Chef de chantier ; </a:t>
                  </a:r>
                  <a:br>
                    <a:rPr lang="fr-CM" sz="1200" dirty="0">
                      <a:solidFill>
                        <a:schemeClr val="tx1"/>
                      </a:solidFill>
                    </a:rPr>
                  </a:br>
                  <a:r>
                    <a:rPr lang="fr-CM" sz="1200" dirty="0">
                      <a:solidFill>
                        <a:schemeClr val="tx1"/>
                      </a:solidFill>
                    </a:rPr>
                    <a:t>Conducteur de travaux ;</a:t>
                  </a:r>
                  <a:br>
                    <a:rPr lang="fr-CM" sz="1200" dirty="0">
                      <a:solidFill>
                        <a:schemeClr val="tx1"/>
                      </a:solidFill>
                    </a:rPr>
                  </a:br>
                  <a:r>
                    <a:rPr lang="fr-CM" sz="1200" dirty="0">
                      <a:solidFill>
                        <a:schemeClr val="tx1"/>
                      </a:solidFill>
                    </a:rPr>
                    <a:t>Dessinateur projecteur BTP ; </a:t>
                  </a:r>
                  <a:br>
                    <a:rPr lang="fr-CM" sz="1200" dirty="0">
                      <a:solidFill>
                        <a:schemeClr val="tx1"/>
                      </a:solidFill>
                    </a:rPr>
                  </a:br>
                  <a:r>
                    <a:rPr lang="fr-CM" sz="1200" dirty="0">
                      <a:solidFill>
                        <a:schemeClr val="tx1"/>
                      </a:solidFill>
                    </a:rPr>
                    <a:t>Responsable des prix ;</a:t>
                  </a:r>
                  <a:br>
                    <a:rPr lang="fr-CM" sz="1200" dirty="0">
                      <a:solidFill>
                        <a:schemeClr val="tx1"/>
                      </a:solidFill>
                    </a:rPr>
                  </a:br>
                  <a:r>
                    <a:rPr lang="fr-CM" sz="1200" dirty="0">
                      <a:solidFill>
                        <a:schemeClr val="tx1"/>
                      </a:solidFill>
                    </a:rPr>
                    <a:t>Chargé d'affaires. </a:t>
                  </a:r>
                </a:p>
                <a:p>
                  <a:endParaRPr lang="fr-CM" sz="1200" dirty="0">
                    <a:solidFill>
                      <a:schemeClr val="tx1"/>
                    </a:solidFill>
                  </a:endParaRPr>
                </a:p>
                <a:p>
                  <a:endParaRPr lang="fr-CM" sz="1200" dirty="0">
                    <a:solidFill>
                      <a:schemeClr val="tx1"/>
                    </a:solidFill>
                  </a:endParaRPr>
                </a:p>
                <a:p>
                  <a:r>
                    <a:rPr lang="fr-CM" sz="1200" dirty="0">
                      <a:solidFill>
                        <a:schemeClr val="tx1"/>
                      </a:solidFill>
                    </a:rPr>
                    <a:t>Cette filière accueille les étudiants titulaire du BAC C, D, E, F, GCE/AL ou un diplôme équivalent. </a:t>
                  </a:r>
                </a:p>
              </p:txBody>
            </p:sp>
            <p:grpSp>
              <p:nvGrpSpPr>
                <p:cNvPr id="5" name="Group 4"/>
                <p:cNvGrpSpPr/>
                <p:nvPr/>
              </p:nvGrpSpPr>
              <p:grpSpPr>
                <a:xfrm>
                  <a:off x="632012" y="0"/>
                  <a:ext cx="10730751" cy="6468036"/>
                  <a:chOff x="632012" y="0"/>
                  <a:chExt cx="10730751" cy="6468036"/>
                </a:xfrm>
              </p:grpSpPr>
              <p:sp>
                <p:nvSpPr>
                  <p:cNvPr id="3" name="Rectangle 2"/>
                  <p:cNvSpPr/>
                  <p:nvPr/>
                </p:nvSpPr>
                <p:spPr>
                  <a:xfrm>
                    <a:off x="632012" y="0"/>
                    <a:ext cx="3576917" cy="646803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r>
                      <a:rPr lang="fr-CM" sz="1200" b="1" dirty="0">
                        <a:solidFill>
                          <a:schemeClr val="tx1"/>
                        </a:solidFill>
                      </a:rPr>
                      <a:t>Objectif du BTS Urbanisme</a:t>
                    </a:r>
                  </a:p>
                  <a:p>
                    <a:r>
                      <a:rPr lang="fr-CM" sz="1200" dirty="0">
                        <a:solidFill>
                          <a:schemeClr val="tx1"/>
                        </a:solidFill>
                      </a:rPr>
                      <a:t>Cette spécialité conduit à la formation des professionnels capables de concevoir et de conduire des actions cohérentes dans les domaines de l'habitat, des équipements, des espaces publics et du développement communal ou intercommunal, en concertation avec les collectivités locales dont il est le conseil. </a:t>
                    </a:r>
                  </a:p>
                  <a:p>
                    <a:endParaRPr lang="fr-CM" sz="1200" b="1" dirty="0">
                      <a:solidFill>
                        <a:schemeClr val="tx1"/>
                      </a:solidFill>
                    </a:endParaRPr>
                  </a:p>
                  <a:p>
                    <a:endParaRPr lang="fr-CM" sz="1200" b="1" dirty="0">
                      <a:solidFill>
                        <a:schemeClr val="tx1"/>
                      </a:solidFill>
                    </a:endParaRPr>
                  </a:p>
                  <a:p>
                    <a:r>
                      <a:rPr lang="fr-CM" sz="1200" b="1" dirty="0">
                        <a:solidFill>
                          <a:schemeClr val="tx1"/>
                        </a:solidFill>
                      </a:rPr>
                      <a:t>Compétences génériques</a:t>
                    </a:r>
                    <a:br>
                      <a:rPr lang="fr-CM" sz="1200" dirty="0">
                        <a:solidFill>
                          <a:schemeClr val="tx1"/>
                        </a:solidFill>
                      </a:rPr>
                    </a:br>
                    <a:r>
                      <a:rPr lang="fr-CM" sz="1200" dirty="0">
                        <a:solidFill>
                          <a:schemeClr val="tx1"/>
                        </a:solidFill>
                      </a:rPr>
                      <a:t>Travailler en autonomie, collaborer en équipe ; </a:t>
                    </a:r>
                    <a:br>
                      <a:rPr lang="fr-CM" sz="1200" dirty="0">
                        <a:solidFill>
                          <a:schemeClr val="tx1"/>
                        </a:solidFill>
                      </a:rPr>
                    </a:br>
                    <a:r>
                      <a:rPr lang="fr-CM" sz="1200" dirty="0">
                        <a:solidFill>
                          <a:schemeClr val="tx1"/>
                        </a:solidFill>
                      </a:rPr>
                      <a:t>Analyser, synthétiser un document (français, anglais) ; </a:t>
                    </a:r>
                    <a:br>
                      <a:rPr lang="fr-CM" sz="1200" dirty="0">
                        <a:solidFill>
                          <a:schemeClr val="tx1"/>
                        </a:solidFill>
                      </a:rPr>
                    </a:br>
                    <a:r>
                      <a:rPr lang="fr-CM" sz="1200" dirty="0">
                        <a:solidFill>
                          <a:schemeClr val="tx1"/>
                        </a:solidFill>
                      </a:rPr>
                      <a:t>Participer à /Mener une démarche de gestion de projet ; </a:t>
                    </a:r>
                    <a:br>
                      <a:rPr lang="fr-CM" sz="1200" dirty="0">
                        <a:solidFill>
                          <a:schemeClr val="tx1"/>
                        </a:solidFill>
                      </a:rPr>
                    </a:br>
                    <a:r>
                      <a:rPr lang="fr-CM" sz="1200" dirty="0">
                        <a:solidFill>
                          <a:schemeClr val="tx1"/>
                        </a:solidFill>
                      </a:rPr>
                      <a:t>Connaître et exploiter les réseaux professionnels et institutionnels des secteurs des travaux publics. </a:t>
                    </a:r>
                    <a:br>
                      <a:rPr lang="fr-CM" sz="1200" dirty="0">
                        <a:solidFill>
                          <a:schemeClr val="tx1"/>
                        </a:solidFill>
                      </a:rPr>
                    </a:br>
                    <a:r>
                      <a:rPr lang="fr-CM" sz="1200" b="1" dirty="0">
                        <a:solidFill>
                          <a:schemeClr val="tx1"/>
                        </a:solidFill>
                      </a:rPr>
                      <a:t>Compétences spécifiques</a:t>
                    </a:r>
                    <a:br>
                      <a:rPr lang="fr-CM" sz="1200" dirty="0">
                        <a:solidFill>
                          <a:schemeClr val="tx1"/>
                        </a:solidFill>
                      </a:rPr>
                    </a:br>
                    <a:r>
                      <a:rPr lang="fr-CM" sz="1200" dirty="0">
                        <a:solidFill>
                          <a:schemeClr val="tx1"/>
                        </a:solidFill>
                      </a:rPr>
                      <a:t>Maîtriser les paramètres d'études et de la conduite des travaux d'aménagement urbain en bureau d'étude et sur le site ; </a:t>
                    </a:r>
                    <a:br>
                      <a:rPr lang="fr-CM" sz="1200" dirty="0">
                        <a:solidFill>
                          <a:schemeClr val="tx1"/>
                        </a:solidFill>
                      </a:rPr>
                    </a:br>
                    <a:r>
                      <a:rPr lang="fr-CM" sz="1200" dirty="0">
                        <a:solidFill>
                          <a:schemeClr val="tx1"/>
                        </a:solidFill>
                      </a:rPr>
                      <a:t>Maîtriser l'évolution démographique en vue de la précision des infrastructures et des équipements en milieu urbain ; </a:t>
                    </a:r>
                    <a:br>
                      <a:rPr lang="fr-CM" sz="1200" dirty="0">
                        <a:solidFill>
                          <a:schemeClr val="tx1"/>
                        </a:solidFill>
                      </a:rPr>
                    </a:br>
                    <a:endParaRPr lang="fr-CM" sz="1200" dirty="0">
                      <a:solidFill>
                        <a:schemeClr val="tx1"/>
                      </a:solidFill>
                    </a:endParaRPr>
                  </a:p>
                </p:txBody>
              </p:sp>
              <p:sp>
                <p:nvSpPr>
                  <p:cNvPr id="15" name="Rectangle 14"/>
                  <p:cNvSpPr/>
                  <p:nvPr/>
                </p:nvSpPr>
                <p:spPr>
                  <a:xfrm>
                    <a:off x="7785846" y="2"/>
                    <a:ext cx="3576917" cy="646803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gr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212" y="1"/>
                <a:ext cx="9931791" cy="1265896"/>
              </a:xfrm>
              <a:prstGeom prst="rect">
                <a:avLst/>
              </a:prstGeom>
            </p:spPr>
          </p:pic>
          <p:sp>
            <p:nvSpPr>
              <p:cNvPr id="4" name="Rounded Rectangle 3"/>
              <p:cNvSpPr/>
              <p:nvPr/>
            </p:nvSpPr>
            <p:spPr>
              <a:xfrm>
                <a:off x="4224168" y="2794344"/>
                <a:ext cx="3576917" cy="281353"/>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Débouchés</a:t>
                </a:r>
              </a:p>
            </p:txBody>
          </p:sp>
          <p:sp>
            <p:nvSpPr>
              <p:cNvPr id="9" name="Rounded Rectangle 8"/>
              <p:cNvSpPr/>
              <p:nvPr/>
            </p:nvSpPr>
            <p:spPr>
              <a:xfrm>
                <a:off x="639631" y="1366532"/>
                <a:ext cx="3554057" cy="365760"/>
              </a:xfrm>
              <a:prstGeom prst="round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Spécialité Urbanisme</a:t>
                </a:r>
              </a:p>
            </p:txBody>
          </p:sp>
          <p:sp>
            <p:nvSpPr>
              <p:cNvPr id="10" name="Rounded Rectangle 9"/>
              <p:cNvSpPr/>
              <p:nvPr/>
            </p:nvSpPr>
            <p:spPr>
              <a:xfrm>
                <a:off x="632012" y="3193171"/>
                <a:ext cx="3561677" cy="281353"/>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Compétences recherchées</a:t>
                </a:r>
              </a:p>
            </p:txBody>
          </p:sp>
          <p:sp>
            <p:nvSpPr>
              <p:cNvPr id="13" name="Rounded Rectangle 12"/>
              <p:cNvSpPr/>
              <p:nvPr/>
            </p:nvSpPr>
            <p:spPr>
              <a:xfrm>
                <a:off x="4224168" y="4105203"/>
                <a:ext cx="3576917" cy="281353"/>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Diplôme exigé</a:t>
                </a:r>
              </a:p>
            </p:txBody>
          </p:sp>
          <p:sp>
            <p:nvSpPr>
              <p:cNvPr id="11" name="Rectangle 10"/>
              <p:cNvSpPr/>
              <p:nvPr/>
            </p:nvSpPr>
            <p:spPr>
              <a:xfrm>
                <a:off x="639630" y="5978769"/>
                <a:ext cx="10723131" cy="489266"/>
              </a:xfrm>
              <a:prstGeom prst="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b="1" dirty="0">
                    <a:solidFill>
                      <a:srgbClr val="00B0F0"/>
                    </a:solidFill>
                    <a:hlinkClick r:id="rId5"/>
                  </a:rPr>
                  <a:t>www.acrest_polytechnique.org</a:t>
                </a:r>
                <a:r>
                  <a:rPr lang="fr-CM" b="1" dirty="0">
                    <a:solidFill>
                      <a:srgbClr val="00B0F0"/>
                    </a:solidFill>
                  </a:rPr>
                  <a:t>                                                                                         Email: info.acrest@gmail.com</a:t>
                </a:r>
              </a:p>
              <a:p>
                <a:r>
                  <a:rPr lang="fr-CM" b="1" dirty="0">
                    <a:solidFill>
                      <a:srgbClr val="00B0F0"/>
                    </a:solidFill>
                  </a:rPr>
                  <a:t>Tel: +237 677860638</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6325" y="1366532"/>
                <a:ext cx="3234202" cy="2403610"/>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10889"/>
              <a:stretch/>
            </p:blipFill>
            <p:spPr>
              <a:xfrm>
                <a:off x="7816325" y="3882683"/>
                <a:ext cx="3264682" cy="2096085"/>
              </a:xfrm>
              <a:prstGeom prst="rect">
                <a:avLst/>
              </a:prstGeom>
            </p:spPr>
          </p:pic>
        </p:grpSp>
        <p:sp>
          <p:nvSpPr>
            <p:cNvPr id="21" name="Rectangle 20"/>
            <p:cNvSpPr/>
            <p:nvPr/>
          </p:nvSpPr>
          <p:spPr>
            <a:xfrm>
              <a:off x="11414886" y="194980"/>
              <a:ext cx="373839" cy="1253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2" name="Rectangle 21"/>
            <p:cNvSpPr/>
            <p:nvPr/>
          </p:nvSpPr>
          <p:spPr>
            <a:xfrm>
              <a:off x="261408" y="187166"/>
              <a:ext cx="582654" cy="1265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spTree>
    <p:extLst>
      <p:ext uri="{BB962C8B-B14F-4D97-AF65-F5344CB8AC3E}">
        <p14:creationId xmlns:p14="http://schemas.microsoft.com/office/powerpoint/2010/main" val="340997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grpSp>
        <p:nvGrpSpPr>
          <p:cNvPr id="24" name="Group 23"/>
          <p:cNvGrpSpPr/>
          <p:nvPr/>
        </p:nvGrpSpPr>
        <p:grpSpPr>
          <a:xfrm>
            <a:off x="242431" y="-89664"/>
            <a:ext cx="11557081" cy="6853315"/>
            <a:chOff x="242431" y="-89664"/>
            <a:chExt cx="11557081" cy="6853315"/>
          </a:xfrm>
        </p:grpSpPr>
        <p:grpSp>
          <p:nvGrpSpPr>
            <p:cNvPr id="20" name="Group 19"/>
            <p:cNvGrpSpPr/>
            <p:nvPr/>
          </p:nvGrpSpPr>
          <p:grpSpPr>
            <a:xfrm>
              <a:off x="242431" y="-85147"/>
              <a:ext cx="11557081" cy="6848798"/>
              <a:chOff x="621977" y="-280129"/>
              <a:chExt cx="10750819" cy="6848798"/>
            </a:xfrm>
          </p:grpSpPr>
          <p:grpSp>
            <p:nvGrpSpPr>
              <p:cNvPr id="6" name="Group 5"/>
              <p:cNvGrpSpPr/>
              <p:nvPr/>
            </p:nvGrpSpPr>
            <p:grpSpPr>
              <a:xfrm>
                <a:off x="632012" y="-1"/>
                <a:ext cx="10730751" cy="6468037"/>
                <a:chOff x="632012" y="-1"/>
                <a:chExt cx="10730751" cy="6468037"/>
              </a:xfrm>
            </p:grpSpPr>
            <p:sp>
              <p:nvSpPr>
                <p:cNvPr id="14" name="Rectangle 13"/>
                <p:cNvSpPr/>
                <p:nvPr/>
              </p:nvSpPr>
              <p:spPr>
                <a:xfrm>
                  <a:off x="4208929" y="-1"/>
                  <a:ext cx="3576917" cy="646803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dirty="0">
                    <a:solidFill>
                      <a:schemeClr val="tx1"/>
                    </a:solidFill>
                  </a:endParaRPr>
                </a:p>
                <a:p>
                  <a:endParaRPr lang="fr-CM" sz="1200" dirty="0">
                    <a:solidFill>
                      <a:schemeClr val="tx1"/>
                    </a:solidFill>
                  </a:endParaRPr>
                </a:p>
                <a:p>
                  <a:r>
                    <a:rPr lang="fr-CM" sz="1200" dirty="0">
                      <a:solidFill>
                        <a:schemeClr val="tx1"/>
                      </a:solidFill>
                    </a:rPr>
                    <a:t>Réaliser des ouvrages de menuiserie en bâtiment (escaliers, fermetures, cloisons, revêtements de sol, revêtement muraux...), d'agencement (magasins, salles de bains...), d'aménagent intérieur (mobilier, placards...) et de mobilier urbain (kiosques, aires de jeux...).</a:t>
                  </a:r>
                  <a:br>
                    <a:rPr lang="fr-CM" sz="1200" dirty="0">
                      <a:solidFill>
                        <a:schemeClr val="tx1"/>
                      </a:solidFill>
                    </a:rPr>
                  </a:br>
                  <a:r>
                    <a:rPr lang="fr-CM" sz="1200" dirty="0">
                      <a:solidFill>
                        <a:schemeClr val="tx1"/>
                      </a:solidFill>
                    </a:rPr>
                    <a:t>Exploiter les données d'un site et produire les documents techniques en vue de la réalisation d'un projet d'aménagement; </a:t>
                  </a:r>
                  <a:br>
                    <a:rPr lang="fr-CM" sz="1200" dirty="0">
                      <a:solidFill>
                        <a:schemeClr val="tx1"/>
                      </a:solidFill>
                    </a:rPr>
                  </a:br>
                  <a:r>
                    <a:rPr lang="fr-CM" sz="1200" dirty="0">
                      <a:solidFill>
                        <a:schemeClr val="tx1"/>
                      </a:solidFill>
                    </a:rPr>
                    <a:t>Maîtriser la faisabilité d'un projet d'aménagement urbain.</a:t>
                  </a:r>
                </a:p>
                <a:p>
                  <a:endParaRPr lang="fr-CM" sz="1200" dirty="0">
                    <a:solidFill>
                      <a:schemeClr val="tx1"/>
                    </a:solidFill>
                  </a:endParaRPr>
                </a:p>
                <a:p>
                  <a:endParaRPr lang="fr-CM" sz="1200" dirty="0">
                    <a:solidFill>
                      <a:schemeClr val="tx1"/>
                    </a:solidFill>
                  </a:endParaRPr>
                </a:p>
                <a:p>
                  <a:r>
                    <a:rPr lang="fr-CM" sz="1200" dirty="0">
                      <a:solidFill>
                        <a:schemeClr val="tx1"/>
                      </a:solidFill>
                    </a:rPr>
                    <a:t>Cette spécialité vous offre la possibilité d'être: </a:t>
                  </a:r>
                  <a:br>
                    <a:rPr lang="fr-CM" sz="1200" dirty="0">
                      <a:solidFill>
                        <a:schemeClr val="tx1"/>
                      </a:solidFill>
                    </a:rPr>
                  </a:br>
                  <a:r>
                    <a:rPr lang="fr-CM" sz="1200" dirty="0">
                      <a:solidFill>
                        <a:schemeClr val="tx1"/>
                      </a:solidFill>
                    </a:rPr>
                    <a:t>Agenceur/</a:t>
                  </a:r>
                  <a:r>
                    <a:rPr lang="fr-CM" sz="1200" dirty="0" err="1">
                      <a:solidFill>
                        <a:schemeClr val="tx1"/>
                      </a:solidFill>
                    </a:rPr>
                    <a:t>ceuse</a:t>
                  </a:r>
                  <a:r>
                    <a:rPr lang="fr-CM" sz="1200" dirty="0">
                      <a:solidFill>
                        <a:schemeClr val="tx1"/>
                      </a:solidFill>
                    </a:rPr>
                    <a:t> de cuisines et salles de bains; </a:t>
                  </a:r>
                  <a:br>
                    <a:rPr lang="fr-CM" sz="1200" dirty="0">
                      <a:solidFill>
                        <a:schemeClr val="tx1"/>
                      </a:solidFill>
                    </a:rPr>
                  </a:br>
                  <a:r>
                    <a:rPr lang="fr-CM" sz="1200" dirty="0">
                      <a:solidFill>
                        <a:schemeClr val="tx1"/>
                      </a:solidFill>
                    </a:rPr>
                    <a:t>Responsable de scierie; </a:t>
                  </a:r>
                  <a:br>
                    <a:rPr lang="fr-CM" sz="1200" dirty="0">
                      <a:solidFill>
                        <a:schemeClr val="tx1"/>
                      </a:solidFill>
                    </a:rPr>
                  </a:br>
                  <a:r>
                    <a:rPr lang="fr-CM" sz="1200" dirty="0">
                      <a:solidFill>
                        <a:schemeClr val="tx1"/>
                      </a:solidFill>
                    </a:rPr>
                    <a:t>Responsable d'</a:t>
                  </a:r>
                  <a:r>
                    <a:rPr lang="fr-CM" sz="1200" dirty="0" err="1">
                      <a:solidFill>
                        <a:schemeClr val="tx1"/>
                      </a:solidFill>
                    </a:rPr>
                    <a:t>ordonancement</a:t>
                  </a:r>
                  <a:r>
                    <a:rPr lang="fr-CM" sz="1200" dirty="0">
                      <a:solidFill>
                        <a:schemeClr val="tx1"/>
                      </a:solidFill>
                    </a:rPr>
                    <a:t> ;</a:t>
                  </a:r>
                  <a:br>
                    <a:rPr lang="fr-CM" sz="1200" dirty="0">
                      <a:solidFill>
                        <a:schemeClr val="tx1"/>
                      </a:solidFill>
                    </a:rPr>
                  </a:br>
                  <a:r>
                    <a:rPr lang="fr-CM" sz="1200" dirty="0">
                      <a:solidFill>
                        <a:schemeClr val="tx1"/>
                      </a:solidFill>
                    </a:rPr>
                    <a:t>Technicien/ne de fabrication de mobilier et de menuiserie; </a:t>
                  </a:r>
                  <a:br>
                    <a:rPr lang="fr-CM" sz="1200" dirty="0">
                      <a:solidFill>
                        <a:schemeClr val="tx1"/>
                      </a:solidFill>
                    </a:rPr>
                  </a:br>
                  <a:r>
                    <a:rPr lang="fr-CM" sz="1200" dirty="0">
                      <a:solidFill>
                        <a:schemeClr val="tx1"/>
                      </a:solidFill>
                    </a:rPr>
                    <a:t>Assistant qualité ;</a:t>
                  </a:r>
                </a:p>
                <a:p>
                  <a:r>
                    <a:rPr lang="fr-CM" sz="1200" dirty="0">
                      <a:solidFill>
                        <a:schemeClr val="tx1"/>
                      </a:solidFill>
                    </a:rPr>
                    <a:t>Chargé d'affaires. </a:t>
                  </a:r>
                </a:p>
                <a:p>
                  <a:endParaRPr lang="fr-CM" sz="1200" dirty="0">
                    <a:solidFill>
                      <a:schemeClr val="tx1"/>
                    </a:solidFill>
                  </a:endParaRPr>
                </a:p>
                <a:p>
                  <a:endParaRPr lang="fr-CM" sz="1200" dirty="0">
                    <a:solidFill>
                      <a:schemeClr val="tx1"/>
                    </a:solidFill>
                  </a:endParaRPr>
                </a:p>
                <a:p>
                  <a:r>
                    <a:rPr lang="fr-CM" sz="1200" dirty="0">
                      <a:solidFill>
                        <a:schemeClr val="tx1"/>
                      </a:solidFill>
                    </a:rPr>
                    <a:t>Cette filière accueille les étudiants titulaire du BAC A, C, D, ACC, CGE, ACA ou un diplôme équivalent.</a:t>
                  </a:r>
                </a:p>
              </p:txBody>
            </p:sp>
            <p:grpSp>
              <p:nvGrpSpPr>
                <p:cNvPr id="5" name="Group 4"/>
                <p:cNvGrpSpPr/>
                <p:nvPr/>
              </p:nvGrpSpPr>
              <p:grpSpPr>
                <a:xfrm>
                  <a:off x="632012" y="0"/>
                  <a:ext cx="10730751" cy="6468036"/>
                  <a:chOff x="632012" y="0"/>
                  <a:chExt cx="10730751" cy="6468036"/>
                </a:xfrm>
              </p:grpSpPr>
              <p:sp>
                <p:nvSpPr>
                  <p:cNvPr id="3" name="Rectangle 2"/>
                  <p:cNvSpPr/>
                  <p:nvPr/>
                </p:nvSpPr>
                <p:spPr>
                  <a:xfrm>
                    <a:off x="632012" y="0"/>
                    <a:ext cx="3576917" cy="646803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dirty="0">
                      <a:solidFill>
                        <a:schemeClr val="tx1"/>
                      </a:solidFill>
                    </a:endParaRPr>
                  </a:p>
                  <a:p>
                    <a:r>
                      <a:rPr lang="fr-CM" sz="1200" dirty="0">
                        <a:solidFill>
                          <a:schemeClr val="tx1"/>
                        </a:solidFill>
                      </a:rPr>
                      <a:t>Cette spécialité a pour objectif de former des techniciens supérieurs capables de développer, d'industrialiser des produits à base de bois et de résoudre les problèmes techniques liés à leur mise en œuvre. Ils exercent leur métier en atelier ou sur chantier, aussi bien en construction neuve qu'en ré habitation ou en agencement. Ils travaillent le bois, ses dérivés et les matériaux associés (aluminium, produits verriers, matières plastiques ...). </a:t>
                    </a:r>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r>
                      <a:rPr lang="fr-CM" sz="1200" b="1" dirty="0">
                        <a:solidFill>
                          <a:schemeClr val="tx1"/>
                        </a:solidFill>
                      </a:rPr>
                      <a:t>Compétences génériques</a:t>
                    </a:r>
                    <a:br>
                      <a:rPr lang="fr-CM" sz="1200" dirty="0">
                        <a:solidFill>
                          <a:schemeClr val="tx1"/>
                        </a:solidFill>
                      </a:rPr>
                    </a:br>
                    <a:r>
                      <a:rPr lang="fr-CM" sz="1200" dirty="0">
                        <a:solidFill>
                          <a:schemeClr val="tx1"/>
                        </a:solidFill>
                      </a:rPr>
                      <a:t>Travailler en autonomie, collaborer en équipe ; </a:t>
                    </a:r>
                    <a:br>
                      <a:rPr lang="fr-CM" sz="1200" dirty="0">
                        <a:solidFill>
                          <a:schemeClr val="tx1"/>
                        </a:solidFill>
                      </a:rPr>
                    </a:br>
                    <a:r>
                      <a:rPr lang="fr-CM" sz="1200" dirty="0">
                        <a:solidFill>
                          <a:schemeClr val="tx1"/>
                        </a:solidFill>
                      </a:rPr>
                      <a:t>Analyser, synthétiser un document (français, anglais) ; </a:t>
                    </a:r>
                    <a:br>
                      <a:rPr lang="fr-CM" sz="1200" dirty="0">
                        <a:solidFill>
                          <a:schemeClr val="tx1"/>
                        </a:solidFill>
                      </a:rPr>
                    </a:br>
                    <a:r>
                      <a:rPr lang="fr-CM" sz="1200" dirty="0">
                        <a:solidFill>
                          <a:schemeClr val="tx1"/>
                        </a:solidFill>
                      </a:rPr>
                      <a:t>Participer à /Mener une démarche de gestion de projet ; </a:t>
                    </a:r>
                    <a:br>
                      <a:rPr lang="fr-CM" sz="1200" dirty="0">
                        <a:solidFill>
                          <a:schemeClr val="tx1"/>
                        </a:solidFill>
                      </a:rPr>
                    </a:br>
                    <a:r>
                      <a:rPr lang="fr-CM" sz="1200" dirty="0">
                        <a:solidFill>
                          <a:schemeClr val="tx1"/>
                        </a:solidFill>
                      </a:rPr>
                      <a:t>Connaître et exploiter les réseaux professionnels et institutionnels des secteurs des travaux public. </a:t>
                    </a:r>
                  </a:p>
                  <a:p>
                    <a:r>
                      <a:rPr lang="fr-CM" sz="1200" b="1" dirty="0">
                        <a:solidFill>
                          <a:schemeClr val="tx1"/>
                        </a:solidFill>
                      </a:rPr>
                      <a:t>Compétences spécifiques</a:t>
                    </a:r>
                    <a:br>
                      <a:rPr lang="fr-CM" sz="1200" dirty="0">
                        <a:solidFill>
                          <a:schemeClr val="tx1"/>
                        </a:solidFill>
                      </a:rPr>
                    </a:br>
                    <a:r>
                      <a:rPr lang="fr-CM" sz="1200" dirty="0">
                        <a:solidFill>
                          <a:schemeClr val="tx1"/>
                        </a:solidFill>
                      </a:rPr>
                      <a:t>Résoudre les problèmes techniques liés à la mise en œuvre du bois et ses dérivés ; </a:t>
                    </a:r>
                    <a:br>
                      <a:rPr lang="fr-CM" sz="1200" dirty="0">
                        <a:solidFill>
                          <a:schemeClr val="tx1"/>
                        </a:solidFill>
                      </a:rPr>
                    </a:br>
                    <a:r>
                      <a:rPr lang="fr-CM" sz="1200" dirty="0">
                        <a:solidFill>
                          <a:schemeClr val="tx1"/>
                        </a:solidFill>
                      </a:rPr>
                      <a:t>Participer aux études nécessaires à l'industrialisation et assurer les missions telles que la gestion et la production, l'organisation et planification, la gestion et l'amélioration de la qualité, la valorisation des ressources humaines en production ; </a:t>
                    </a:r>
                    <a:br>
                      <a:rPr lang="fr-CM" sz="1200" dirty="0">
                        <a:solidFill>
                          <a:schemeClr val="tx1"/>
                        </a:solidFill>
                      </a:rPr>
                    </a:br>
                    <a:endParaRPr lang="fr-CM" sz="1200" dirty="0">
                      <a:solidFill>
                        <a:schemeClr val="tx1"/>
                      </a:solidFill>
                    </a:endParaRPr>
                  </a:p>
                </p:txBody>
              </p:sp>
              <p:sp>
                <p:nvSpPr>
                  <p:cNvPr id="15" name="Rectangle 14"/>
                  <p:cNvSpPr/>
                  <p:nvPr/>
                </p:nvSpPr>
                <p:spPr>
                  <a:xfrm>
                    <a:off x="7785846" y="2"/>
                    <a:ext cx="3576917" cy="646803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gr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77" y="-280129"/>
                <a:ext cx="9931791" cy="1559595"/>
              </a:xfrm>
              <a:prstGeom prst="rect">
                <a:avLst/>
              </a:prstGeom>
            </p:spPr>
          </p:pic>
          <p:sp>
            <p:nvSpPr>
              <p:cNvPr id="4" name="Rounded Rectangle 3"/>
              <p:cNvSpPr/>
              <p:nvPr/>
            </p:nvSpPr>
            <p:spPr>
              <a:xfrm>
                <a:off x="4208929" y="3139858"/>
                <a:ext cx="3576917" cy="281353"/>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Débouchés</a:t>
                </a:r>
              </a:p>
            </p:txBody>
          </p:sp>
          <p:sp>
            <p:nvSpPr>
              <p:cNvPr id="9" name="Rounded Rectangle 8"/>
              <p:cNvSpPr/>
              <p:nvPr/>
            </p:nvSpPr>
            <p:spPr>
              <a:xfrm>
                <a:off x="647251" y="1253991"/>
                <a:ext cx="3554057" cy="365760"/>
              </a:xfrm>
              <a:prstGeom prst="round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b="1" dirty="0">
                    <a:solidFill>
                      <a:schemeClr val="tx1"/>
                    </a:solidFill>
                  </a:rPr>
                  <a:t>Spécialité Menuiserie et Ebénisterie</a:t>
                </a:r>
              </a:p>
            </p:txBody>
          </p:sp>
          <p:sp>
            <p:nvSpPr>
              <p:cNvPr id="10" name="Rounded Rectangle 9"/>
              <p:cNvSpPr/>
              <p:nvPr/>
            </p:nvSpPr>
            <p:spPr>
              <a:xfrm>
                <a:off x="632011" y="3200303"/>
                <a:ext cx="3561677" cy="281353"/>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Compétences recherchées</a:t>
                </a:r>
              </a:p>
            </p:txBody>
          </p:sp>
          <p:sp>
            <p:nvSpPr>
              <p:cNvPr id="13" name="Rounded Rectangle 12"/>
              <p:cNvSpPr/>
              <p:nvPr/>
            </p:nvSpPr>
            <p:spPr>
              <a:xfrm>
                <a:off x="4208929" y="4549250"/>
                <a:ext cx="3576917" cy="281353"/>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Diplôme exigé</a:t>
                </a:r>
              </a:p>
            </p:txBody>
          </p:sp>
          <p:sp>
            <p:nvSpPr>
              <p:cNvPr id="11" name="Rectangle 10"/>
              <p:cNvSpPr/>
              <p:nvPr/>
            </p:nvSpPr>
            <p:spPr>
              <a:xfrm>
                <a:off x="632011" y="6079403"/>
                <a:ext cx="10740785" cy="489266"/>
              </a:xfrm>
              <a:prstGeom prst="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b="1" dirty="0">
                    <a:solidFill>
                      <a:srgbClr val="00B0F0"/>
                    </a:solidFill>
                    <a:hlinkClick r:id="rId5"/>
                  </a:rPr>
                  <a:t>www.acrest_polytechnique.org</a:t>
                </a:r>
                <a:r>
                  <a:rPr lang="fr-CM" b="1" dirty="0">
                    <a:solidFill>
                      <a:srgbClr val="00B0F0"/>
                    </a:solidFill>
                  </a:rPr>
                  <a:t>                                                                                         Email: info.acrest@gmail.com</a:t>
                </a:r>
              </a:p>
              <a:p>
                <a:r>
                  <a:rPr lang="fr-CM" b="1" dirty="0">
                    <a:solidFill>
                      <a:srgbClr val="00B0F0"/>
                    </a:solidFill>
                  </a:rPr>
                  <a:t>Tel: +237 677860638</a:t>
                </a:r>
              </a:p>
            </p:txBody>
          </p:sp>
        </p:grpSp>
        <p:sp>
          <p:nvSpPr>
            <p:cNvPr id="21" name="Rectangle 20"/>
            <p:cNvSpPr/>
            <p:nvPr/>
          </p:nvSpPr>
          <p:spPr>
            <a:xfrm>
              <a:off x="11414886" y="-89664"/>
              <a:ext cx="373839" cy="1538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2" name="Rectangle 21"/>
            <p:cNvSpPr/>
            <p:nvPr/>
          </p:nvSpPr>
          <p:spPr>
            <a:xfrm>
              <a:off x="10832232" y="-85147"/>
              <a:ext cx="582654" cy="1555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8810" y="1603717"/>
            <a:ext cx="3769915" cy="414080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4239" y="4337222"/>
            <a:ext cx="3843534" cy="1937163"/>
          </a:xfrm>
          <a:prstGeom prst="rect">
            <a:avLst/>
          </a:prstGeom>
        </p:spPr>
      </p:pic>
    </p:spTree>
    <p:extLst>
      <p:ext uri="{BB962C8B-B14F-4D97-AF65-F5344CB8AC3E}">
        <p14:creationId xmlns:p14="http://schemas.microsoft.com/office/powerpoint/2010/main" val="49441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grpSp>
        <p:nvGrpSpPr>
          <p:cNvPr id="24" name="Group 23"/>
          <p:cNvGrpSpPr/>
          <p:nvPr/>
        </p:nvGrpSpPr>
        <p:grpSpPr>
          <a:xfrm>
            <a:off x="0" y="-89664"/>
            <a:ext cx="12192000" cy="6947664"/>
            <a:chOff x="0" y="-89664"/>
            <a:chExt cx="12192000" cy="6947664"/>
          </a:xfrm>
        </p:grpSpPr>
        <p:grpSp>
          <p:nvGrpSpPr>
            <p:cNvPr id="20" name="Group 19"/>
            <p:cNvGrpSpPr/>
            <p:nvPr/>
          </p:nvGrpSpPr>
          <p:grpSpPr>
            <a:xfrm>
              <a:off x="0" y="-89664"/>
              <a:ext cx="12192000" cy="6947664"/>
              <a:chOff x="396459" y="-284646"/>
              <a:chExt cx="11341443" cy="6947664"/>
            </a:xfrm>
          </p:grpSpPr>
          <p:grpSp>
            <p:nvGrpSpPr>
              <p:cNvPr id="6" name="Group 5"/>
              <p:cNvGrpSpPr/>
              <p:nvPr/>
            </p:nvGrpSpPr>
            <p:grpSpPr>
              <a:xfrm>
                <a:off x="396459" y="-284646"/>
                <a:ext cx="11341442" cy="6947664"/>
                <a:chOff x="396459" y="-284646"/>
                <a:chExt cx="11341442" cy="6947664"/>
              </a:xfrm>
            </p:grpSpPr>
            <p:sp>
              <p:nvSpPr>
                <p:cNvPr id="14" name="Rectangle 13"/>
                <p:cNvSpPr/>
                <p:nvPr/>
              </p:nvSpPr>
              <p:spPr>
                <a:xfrm>
                  <a:off x="4208929" y="-1"/>
                  <a:ext cx="4020713" cy="666301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dirty="0">
                    <a:solidFill>
                      <a:schemeClr val="tx1"/>
                    </a:solidFill>
                  </a:endParaRPr>
                </a:p>
                <a:p>
                  <a:endParaRPr lang="fr-CM" sz="1200" dirty="0">
                    <a:solidFill>
                      <a:schemeClr val="tx1"/>
                    </a:solidFill>
                  </a:endParaRPr>
                </a:p>
                <a:p>
                  <a:endParaRPr lang="fr-CM" sz="1200" dirty="0">
                    <a:solidFill>
                      <a:schemeClr val="tx1"/>
                    </a:solidFill>
                  </a:endParaRPr>
                </a:p>
                <a:p>
                  <a:endParaRPr lang="fr-CM" sz="1200" dirty="0">
                    <a:solidFill>
                      <a:schemeClr val="tx1"/>
                    </a:solidFill>
                  </a:endParaRPr>
                </a:p>
                <a:p>
                  <a:r>
                    <a:rPr lang="fr-CM" sz="1200" dirty="0">
                      <a:solidFill>
                        <a:schemeClr val="tx1"/>
                      </a:solidFill>
                    </a:rPr>
                    <a:t>développement personnel et professionnel tout au long de sa carrière.</a:t>
                  </a:r>
                  <a:br>
                    <a:rPr lang="fr-CM" sz="1200" dirty="0">
                      <a:solidFill>
                        <a:schemeClr val="tx1"/>
                      </a:solidFill>
                    </a:rPr>
                  </a:br>
                  <a:r>
                    <a:rPr lang="fr-CM" sz="1200" b="1" dirty="0">
                      <a:solidFill>
                        <a:schemeClr val="tx1"/>
                      </a:solidFill>
                    </a:rPr>
                    <a:t>Compétences spécifiques</a:t>
                  </a:r>
                  <a:br>
                    <a:rPr lang="fr-CM" sz="1200" dirty="0">
                      <a:solidFill>
                        <a:schemeClr val="tx1"/>
                      </a:solidFill>
                    </a:rPr>
                  </a:br>
                  <a:r>
                    <a:rPr lang="fr-CM" sz="1200" dirty="0">
                      <a:solidFill>
                        <a:schemeClr val="tx1"/>
                      </a:solidFill>
                    </a:rPr>
                    <a:t>Maitriser les caractéristiques des écosystèmes, les normes environnementales ;</a:t>
                  </a:r>
                  <a:br>
                    <a:rPr lang="fr-CM" sz="1200" dirty="0">
                      <a:solidFill>
                        <a:schemeClr val="tx1"/>
                      </a:solidFill>
                    </a:rPr>
                  </a:br>
                  <a:r>
                    <a:rPr lang="fr-CM" sz="1200" dirty="0">
                      <a:solidFill>
                        <a:schemeClr val="tx1"/>
                      </a:solidFill>
                    </a:rPr>
                    <a:t>Sensibiliser le public à la nature et à l'environnement ;</a:t>
                  </a:r>
                  <a:br>
                    <a:rPr lang="fr-CM" sz="1200" dirty="0">
                      <a:solidFill>
                        <a:schemeClr val="tx1"/>
                      </a:solidFill>
                    </a:rPr>
                  </a:br>
                  <a:r>
                    <a:rPr lang="fr-CM" sz="1200" dirty="0">
                      <a:solidFill>
                        <a:schemeClr val="tx1"/>
                      </a:solidFill>
                    </a:rPr>
                    <a:t>Identifier les axes de progrès en matière de développement durable ;</a:t>
                  </a:r>
                  <a:br>
                    <a:rPr lang="fr-CM" sz="1200" dirty="0">
                      <a:solidFill>
                        <a:schemeClr val="tx1"/>
                      </a:solidFill>
                    </a:rPr>
                  </a:br>
                  <a:r>
                    <a:rPr lang="fr-CM" sz="1200" dirty="0">
                      <a:solidFill>
                        <a:schemeClr val="tx1"/>
                      </a:solidFill>
                    </a:rPr>
                    <a:t>Evaluer et prévenir les risques (</a:t>
                  </a:r>
                  <a:r>
                    <a:rPr lang="fr-CM" sz="1200" dirty="0" err="1">
                      <a:solidFill>
                        <a:schemeClr val="tx1"/>
                      </a:solidFill>
                    </a:rPr>
                    <a:t>ensanté</a:t>
                  </a:r>
                  <a:r>
                    <a:rPr lang="fr-CM" sz="1200" dirty="0">
                      <a:solidFill>
                        <a:schemeClr val="tx1"/>
                      </a:solidFill>
                    </a:rPr>
                    <a:t>, sécurité liés à l’activité professionnelle) ;</a:t>
                  </a:r>
                  <a:br>
                    <a:rPr lang="fr-CM" sz="1200" dirty="0">
                      <a:solidFill>
                        <a:schemeClr val="tx1"/>
                      </a:solidFill>
                    </a:rPr>
                  </a:br>
                  <a:r>
                    <a:rPr lang="fr-CM" sz="1200" dirty="0">
                      <a:solidFill>
                        <a:schemeClr val="tx1"/>
                      </a:solidFill>
                    </a:rPr>
                    <a:t>Elaborer et mettre en œuvre les plans d’actions correctives et préventives ;</a:t>
                  </a:r>
                  <a:br>
                    <a:rPr lang="fr-CM" sz="1200" dirty="0">
                      <a:solidFill>
                        <a:schemeClr val="tx1"/>
                      </a:solidFill>
                    </a:rPr>
                  </a:br>
                  <a:r>
                    <a:rPr lang="fr-CM" sz="1200" dirty="0">
                      <a:solidFill>
                        <a:schemeClr val="tx1"/>
                      </a:solidFill>
                    </a:rPr>
                    <a:t>Réaliser des prestations de services qui interviennent dans le domaine de la propreté de l’hygiène des locaux et des équipements, de la propreté urbaine et de la gestion des déchets ;</a:t>
                  </a:r>
                  <a:br>
                    <a:rPr lang="fr-CM" sz="1200" dirty="0">
                      <a:solidFill>
                        <a:schemeClr val="tx1"/>
                      </a:solidFill>
                    </a:rPr>
                  </a:br>
                  <a:r>
                    <a:rPr lang="fr-CM" sz="1200" dirty="0">
                      <a:solidFill>
                        <a:schemeClr val="tx1"/>
                      </a:solidFill>
                    </a:rPr>
                    <a:t>Diriger une opération exceptionnelle, urgente ou délicate (catastrophes écologiques, site difficilement accessible) ;</a:t>
                  </a:r>
                  <a:br>
                    <a:rPr lang="fr-CM" sz="1200" dirty="0">
                      <a:solidFill>
                        <a:schemeClr val="tx1"/>
                      </a:solidFill>
                    </a:rPr>
                  </a:br>
                  <a:r>
                    <a:rPr lang="fr-CM" sz="1200" dirty="0">
                      <a:solidFill>
                        <a:schemeClr val="tx1"/>
                      </a:solidFill>
                    </a:rPr>
                    <a:t>Organiser les chantiers d’assainissement ;</a:t>
                  </a:r>
                  <a:br>
                    <a:rPr lang="fr-CM" sz="1200" dirty="0">
                      <a:solidFill>
                        <a:schemeClr val="tx1"/>
                      </a:solidFill>
                    </a:rPr>
                  </a:br>
                  <a:r>
                    <a:rPr lang="fr-CM" sz="1200" dirty="0">
                      <a:solidFill>
                        <a:schemeClr val="tx1"/>
                      </a:solidFill>
                    </a:rPr>
                    <a:t>Mettre en place des actions de bio nettoyage, gestion des déchets;</a:t>
                  </a:r>
                  <a:br>
                    <a:rPr lang="fr-CM" sz="1200" dirty="0">
                      <a:solidFill>
                        <a:schemeClr val="tx1"/>
                      </a:solidFill>
                    </a:rPr>
                  </a:br>
                  <a:r>
                    <a:rPr lang="fr-CM" sz="1200" dirty="0">
                      <a:solidFill>
                        <a:schemeClr val="tx1"/>
                      </a:solidFill>
                    </a:rPr>
                    <a:t>Avoir des connaissances en droit forestier, droit rural ;</a:t>
                  </a:r>
                  <a:br>
                    <a:rPr lang="fr-CM" sz="1200" dirty="0">
                      <a:solidFill>
                        <a:schemeClr val="tx1"/>
                      </a:solidFill>
                    </a:rPr>
                  </a:br>
                  <a:r>
                    <a:rPr lang="fr-CM" sz="1200" dirty="0">
                      <a:solidFill>
                        <a:schemeClr val="tx1"/>
                      </a:solidFill>
                    </a:rPr>
                    <a:t>Maîtriser la réglementation de la pêche, de la chasse, la classification des espèces animales. </a:t>
                  </a:r>
                </a:p>
                <a:p>
                  <a:endParaRPr lang="fr-CM" sz="1200" dirty="0">
                    <a:solidFill>
                      <a:schemeClr val="tx1"/>
                    </a:solidFill>
                  </a:endParaRPr>
                </a:p>
                <a:p>
                  <a:r>
                    <a:rPr lang="fr-CM" sz="1200" dirty="0">
                      <a:solidFill>
                        <a:schemeClr val="tx1"/>
                      </a:solidFill>
                    </a:rPr>
                    <a:t>Technicien-animateur en agroenvironnement ;</a:t>
                  </a:r>
                  <a:br>
                    <a:rPr lang="fr-CM" sz="1200" dirty="0">
                      <a:solidFill>
                        <a:schemeClr val="tx1"/>
                      </a:solidFill>
                    </a:rPr>
                  </a:br>
                  <a:r>
                    <a:rPr lang="fr-CM" sz="1200" dirty="0">
                      <a:solidFill>
                        <a:schemeClr val="tx1"/>
                      </a:solidFill>
                    </a:rPr>
                    <a:t>Conservateur d’espaces naturels ;</a:t>
                  </a:r>
                  <a:br>
                    <a:rPr lang="fr-CM" sz="1200" dirty="0">
                      <a:solidFill>
                        <a:schemeClr val="tx1"/>
                      </a:solidFill>
                    </a:rPr>
                  </a:br>
                  <a:r>
                    <a:rPr lang="fr-CM" sz="1200" dirty="0">
                      <a:solidFill>
                        <a:schemeClr val="tx1"/>
                      </a:solidFill>
                    </a:rPr>
                    <a:t>Technicien, cynégétique ou piscicole ;</a:t>
                  </a:r>
                </a:p>
              </p:txBody>
            </p:sp>
            <p:grpSp>
              <p:nvGrpSpPr>
                <p:cNvPr id="5" name="Group 4"/>
                <p:cNvGrpSpPr/>
                <p:nvPr/>
              </p:nvGrpSpPr>
              <p:grpSpPr>
                <a:xfrm>
                  <a:off x="396459" y="-284646"/>
                  <a:ext cx="11341442" cy="6853315"/>
                  <a:chOff x="396459" y="-284646"/>
                  <a:chExt cx="11341442" cy="6853315"/>
                </a:xfrm>
              </p:grpSpPr>
              <p:sp>
                <p:nvSpPr>
                  <p:cNvPr id="3" name="Rectangle 2"/>
                  <p:cNvSpPr/>
                  <p:nvPr/>
                </p:nvSpPr>
                <p:spPr>
                  <a:xfrm>
                    <a:off x="396459" y="0"/>
                    <a:ext cx="3812470" cy="656866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r>
                      <a:rPr lang="fr-CM" sz="1200" b="1" dirty="0">
                        <a:solidFill>
                          <a:schemeClr val="tx1"/>
                        </a:solidFill>
                      </a:rPr>
                      <a:t>Objectif de la formation</a:t>
                    </a:r>
                    <a:br>
                      <a:rPr lang="fr-CM" sz="1200" dirty="0">
                        <a:solidFill>
                          <a:schemeClr val="tx1"/>
                        </a:solidFill>
                      </a:rPr>
                    </a:br>
                    <a:r>
                      <a:rPr lang="fr-CM" sz="1200" dirty="0">
                        <a:solidFill>
                          <a:schemeClr val="tx1"/>
                        </a:solidFill>
                      </a:rPr>
                      <a:t>Cette spécialité forme des techniciens supérieurs à même d’exercer toutes activités liées à l’entretien et à l’amélioration du cadre de vie et de l’environnement : la gestion de l’eau et des déchets, l’entretien des forêts, parcs et jardins, l’entretien des locaux, le développement des énergies renouvelables et la lutte contre la pollution atmosphérique. Ces professionnels assurent le maintien de la biodiversité des espèces, l’équilibre de l’ensemble des écosystèmes naturels, sensibilisent et éduquent le public sur les domaines de la propreté, de l'hygiène des locaux et des équipements.</a:t>
                    </a:r>
                    <a:endParaRPr lang="fr-CM" sz="1200" b="1" dirty="0">
                      <a:solidFill>
                        <a:schemeClr val="tx1"/>
                      </a:solidFill>
                    </a:endParaRPr>
                  </a:p>
                  <a:p>
                    <a:endParaRPr lang="fr-CM" sz="1200" b="1" dirty="0">
                      <a:solidFill>
                        <a:schemeClr val="tx1"/>
                      </a:solidFill>
                    </a:endParaRPr>
                  </a:p>
                  <a:p>
                    <a:r>
                      <a:rPr lang="fr-CM" sz="1200" b="1" dirty="0">
                        <a:solidFill>
                          <a:schemeClr val="tx1"/>
                        </a:solidFill>
                      </a:rPr>
                      <a:t>Compétences génériques</a:t>
                    </a:r>
                    <a:br>
                      <a:rPr lang="fr-CM" sz="1200" dirty="0">
                        <a:solidFill>
                          <a:schemeClr val="tx1"/>
                        </a:solidFill>
                      </a:rPr>
                    </a:br>
                    <a:r>
                      <a:rPr lang="fr-CM" sz="1200" dirty="0">
                        <a:solidFill>
                          <a:schemeClr val="tx1"/>
                        </a:solidFill>
                      </a:rPr>
                      <a:t>Maîtriser les outils informatiques de base ;</a:t>
                    </a:r>
                    <a:br>
                      <a:rPr lang="fr-CM" sz="1200" dirty="0">
                        <a:solidFill>
                          <a:schemeClr val="tx1"/>
                        </a:solidFill>
                      </a:rPr>
                    </a:br>
                    <a:r>
                      <a:rPr lang="fr-CM" sz="1200" dirty="0">
                        <a:solidFill>
                          <a:schemeClr val="tx1"/>
                        </a:solidFill>
                      </a:rPr>
                      <a:t>Développer une attitude professionnelle dans le respect de la déontologie et de l’éthique ;</a:t>
                    </a:r>
                    <a:br>
                      <a:rPr lang="fr-CM" sz="1200" dirty="0">
                        <a:solidFill>
                          <a:schemeClr val="tx1"/>
                        </a:solidFill>
                      </a:rPr>
                    </a:br>
                    <a:r>
                      <a:rPr lang="fr-CM" sz="1200" dirty="0">
                        <a:solidFill>
                          <a:schemeClr val="tx1"/>
                        </a:solidFill>
                      </a:rPr>
                      <a:t>Travailler en équipe en milieu de formation et en milieu de pratique professionnelle ;</a:t>
                    </a:r>
                    <a:br>
                      <a:rPr lang="fr-CM" sz="1200" dirty="0">
                        <a:solidFill>
                          <a:schemeClr val="tx1"/>
                        </a:solidFill>
                      </a:rPr>
                    </a:br>
                    <a:r>
                      <a:rPr lang="fr-CM" sz="1200" dirty="0">
                        <a:solidFill>
                          <a:schemeClr val="tx1"/>
                        </a:solidFill>
                      </a:rPr>
                      <a:t>Comprendre le fonctionnement des organisations ;</a:t>
                    </a:r>
                    <a:br>
                      <a:rPr lang="fr-CM" sz="1200" dirty="0">
                        <a:solidFill>
                          <a:schemeClr val="tx1"/>
                        </a:solidFill>
                      </a:rPr>
                    </a:br>
                    <a:r>
                      <a:rPr lang="fr-CM" sz="1200" dirty="0">
                        <a:solidFill>
                          <a:schemeClr val="tx1"/>
                        </a:solidFill>
                      </a:rPr>
                      <a:t>Travailler dans un environnement multiculturel ;</a:t>
                    </a:r>
                    <a:br>
                      <a:rPr lang="fr-CM" sz="1200" dirty="0">
                        <a:solidFill>
                          <a:schemeClr val="tx1"/>
                        </a:solidFill>
                      </a:rPr>
                    </a:br>
                    <a:r>
                      <a:rPr lang="fr-CM" sz="1200" dirty="0">
                        <a:solidFill>
                          <a:schemeClr val="tx1"/>
                        </a:solidFill>
                      </a:rPr>
                      <a:t>Créer et gérer une entreprise ;</a:t>
                    </a:r>
                  </a:p>
                  <a:p>
                    <a:r>
                      <a:rPr lang="fr-CM" sz="1200" dirty="0">
                        <a:solidFill>
                          <a:schemeClr val="tx1"/>
                        </a:solidFill>
                      </a:rPr>
                      <a:t>Développer progressivement une autonomie d'apprentissage afin de pouvoir poursuivre de façon continue son </a:t>
                    </a:r>
                  </a:p>
                </p:txBody>
              </p:sp>
              <p:sp>
                <p:nvSpPr>
                  <p:cNvPr id="15" name="Rectangle 14"/>
                  <p:cNvSpPr/>
                  <p:nvPr/>
                </p:nvSpPr>
                <p:spPr>
                  <a:xfrm>
                    <a:off x="8196747" y="-284646"/>
                    <a:ext cx="3541154" cy="6752682"/>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fr-CM" sz="1200" dirty="0">
                      <a:solidFill>
                        <a:schemeClr val="tx1"/>
                      </a:solidFill>
                    </a:endParaRPr>
                  </a:p>
                  <a:p>
                    <a:pPr lvl="0"/>
                    <a:r>
                      <a:rPr lang="fr-CM" sz="1200" dirty="0">
                        <a:solidFill>
                          <a:schemeClr val="tx1"/>
                        </a:solidFill>
                      </a:rPr>
                      <a:t>Consultant environnement ;</a:t>
                    </a:r>
                    <a:br>
                      <a:rPr lang="fr-CM" sz="1200" dirty="0">
                        <a:solidFill>
                          <a:schemeClr val="tx1"/>
                        </a:solidFill>
                      </a:rPr>
                    </a:br>
                    <a:r>
                      <a:rPr lang="fr-CM" sz="1200" dirty="0">
                        <a:solidFill>
                          <a:schemeClr val="tx1"/>
                        </a:solidFill>
                      </a:rPr>
                      <a:t>Eco éducateur ;</a:t>
                    </a:r>
                    <a:br>
                      <a:rPr lang="fr-CM" sz="1200" dirty="0">
                        <a:solidFill>
                          <a:schemeClr val="tx1"/>
                        </a:solidFill>
                      </a:rPr>
                    </a:br>
                    <a:r>
                      <a:rPr lang="fr-CM" sz="1200" dirty="0">
                        <a:solidFill>
                          <a:schemeClr val="tx1"/>
                        </a:solidFill>
                      </a:rPr>
                      <a:t>Garde national de la chasse et de la faune sauvage ;</a:t>
                    </a:r>
                    <a:br>
                      <a:rPr lang="fr-CM" sz="1200" dirty="0">
                        <a:solidFill>
                          <a:schemeClr val="tx1"/>
                        </a:solidFill>
                      </a:rPr>
                    </a:br>
                    <a:r>
                      <a:rPr lang="fr-CM" sz="1200" dirty="0">
                        <a:solidFill>
                          <a:schemeClr val="tx1"/>
                        </a:solidFill>
                      </a:rPr>
                      <a:t>Garde pêche.</a:t>
                    </a:r>
                  </a:p>
                  <a:p>
                    <a:pPr lvl="0"/>
                    <a:endParaRPr lang="fr-CM" sz="1200" dirty="0">
                      <a:solidFill>
                        <a:schemeClr val="tx1"/>
                      </a:solidFill>
                    </a:endParaRPr>
                  </a:p>
                  <a:p>
                    <a:pPr lvl="0"/>
                    <a:endParaRPr lang="fr-CM" sz="1200" dirty="0">
                      <a:solidFill>
                        <a:schemeClr val="tx1"/>
                      </a:solidFill>
                    </a:endParaRPr>
                  </a:p>
                  <a:p>
                    <a:pPr lvl="0"/>
                    <a:r>
                      <a:rPr lang="fr-CM" sz="1200" dirty="0">
                        <a:solidFill>
                          <a:schemeClr val="tx1"/>
                        </a:solidFill>
                      </a:rPr>
                      <a:t>Cette filière accueille les étudiants titulaire du BAC, GCE/AL ou un diplôme équivalent. </a:t>
                    </a: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endParaRPr lang="fr-CM" sz="1200" dirty="0">
                      <a:solidFill>
                        <a:schemeClr val="tx1"/>
                      </a:solidFill>
                    </a:endParaRPr>
                  </a:p>
                </p:txBody>
              </p:sp>
            </p:gr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460" y="-280129"/>
                <a:ext cx="10157310" cy="1559595"/>
              </a:xfrm>
              <a:prstGeom prst="rect">
                <a:avLst/>
              </a:prstGeom>
            </p:spPr>
          </p:pic>
          <p:sp>
            <p:nvSpPr>
              <p:cNvPr id="4" name="Rounded Rectangle 3"/>
              <p:cNvSpPr/>
              <p:nvPr/>
            </p:nvSpPr>
            <p:spPr>
              <a:xfrm>
                <a:off x="4241823" y="5319553"/>
                <a:ext cx="3927886" cy="209092"/>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Débouchés</a:t>
                </a:r>
              </a:p>
            </p:txBody>
          </p:sp>
          <p:sp>
            <p:nvSpPr>
              <p:cNvPr id="9" name="Rounded Rectangle 8"/>
              <p:cNvSpPr/>
              <p:nvPr/>
            </p:nvSpPr>
            <p:spPr>
              <a:xfrm>
                <a:off x="396460" y="1274948"/>
                <a:ext cx="3779575" cy="365760"/>
              </a:xfrm>
              <a:prstGeom prst="round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b="1" dirty="0">
                    <a:solidFill>
                      <a:schemeClr val="tx1"/>
                    </a:solidFill>
                  </a:rPr>
                  <a:t>Spécialité Gestion Environnementale</a:t>
                </a:r>
              </a:p>
            </p:txBody>
          </p:sp>
          <p:sp>
            <p:nvSpPr>
              <p:cNvPr id="10" name="Rounded Rectangle 9"/>
              <p:cNvSpPr/>
              <p:nvPr/>
            </p:nvSpPr>
            <p:spPr>
              <a:xfrm>
                <a:off x="396459" y="3620979"/>
                <a:ext cx="3845364" cy="2074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Compétences recherchées</a:t>
                </a:r>
              </a:p>
            </p:txBody>
          </p:sp>
          <p:sp>
            <p:nvSpPr>
              <p:cNvPr id="13" name="Rounded Rectangle 12"/>
              <p:cNvSpPr/>
              <p:nvPr/>
            </p:nvSpPr>
            <p:spPr>
              <a:xfrm>
                <a:off x="8209833" y="2154324"/>
                <a:ext cx="3528068" cy="29138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Diplôme exigé</a:t>
                </a:r>
              </a:p>
            </p:txBody>
          </p:sp>
          <p:sp>
            <p:nvSpPr>
              <p:cNvPr id="11" name="Rectangle 10"/>
              <p:cNvSpPr/>
              <p:nvPr/>
            </p:nvSpPr>
            <p:spPr>
              <a:xfrm>
                <a:off x="396459" y="6158448"/>
                <a:ext cx="11341443" cy="504570"/>
              </a:xfrm>
              <a:prstGeom prst="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b="1" dirty="0">
                    <a:solidFill>
                      <a:srgbClr val="00B0F0"/>
                    </a:solidFill>
                    <a:hlinkClick r:id="rId5"/>
                  </a:rPr>
                  <a:t>www.acrest_polytechnique.org</a:t>
                </a:r>
                <a:r>
                  <a:rPr lang="fr-CM" b="1" dirty="0">
                    <a:solidFill>
                      <a:srgbClr val="00B0F0"/>
                    </a:solidFill>
                  </a:rPr>
                  <a:t>                                                                                         Email: info.acrest@gmail.com</a:t>
                </a:r>
              </a:p>
              <a:p>
                <a:r>
                  <a:rPr lang="fr-CM" b="1" dirty="0">
                    <a:solidFill>
                      <a:srgbClr val="00B0F0"/>
                    </a:solidFill>
                  </a:rPr>
                  <a:t>Tel: +237 677860638</a:t>
                </a:r>
              </a:p>
            </p:txBody>
          </p:sp>
        </p:grpSp>
        <p:sp>
          <p:nvSpPr>
            <p:cNvPr id="21" name="Rectangle 20"/>
            <p:cNvSpPr/>
            <p:nvPr/>
          </p:nvSpPr>
          <p:spPr>
            <a:xfrm>
              <a:off x="11414886" y="-89664"/>
              <a:ext cx="777113" cy="1538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2" name="Rectangle 21"/>
            <p:cNvSpPr/>
            <p:nvPr/>
          </p:nvSpPr>
          <p:spPr>
            <a:xfrm>
              <a:off x="10832232" y="-85147"/>
              <a:ext cx="582654" cy="1555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7867" y="3074208"/>
            <a:ext cx="5093286" cy="3274704"/>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19442" y="3951058"/>
            <a:ext cx="1390887" cy="1043165"/>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7866" y="4994223"/>
            <a:ext cx="1883403" cy="1249716"/>
          </a:xfrm>
          <a:prstGeom prst="rect">
            <a:avLst/>
          </a:prstGeom>
        </p:spPr>
      </p:pic>
    </p:spTree>
    <p:extLst>
      <p:ext uri="{BB962C8B-B14F-4D97-AF65-F5344CB8AC3E}">
        <p14:creationId xmlns:p14="http://schemas.microsoft.com/office/powerpoint/2010/main" val="791839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grpSp>
        <p:nvGrpSpPr>
          <p:cNvPr id="24" name="Group 23"/>
          <p:cNvGrpSpPr/>
          <p:nvPr/>
        </p:nvGrpSpPr>
        <p:grpSpPr>
          <a:xfrm>
            <a:off x="0" y="-89664"/>
            <a:ext cx="12217695" cy="6947664"/>
            <a:chOff x="0" y="-89664"/>
            <a:chExt cx="12217695" cy="6947664"/>
          </a:xfrm>
        </p:grpSpPr>
        <p:grpSp>
          <p:nvGrpSpPr>
            <p:cNvPr id="20" name="Group 19"/>
            <p:cNvGrpSpPr/>
            <p:nvPr/>
          </p:nvGrpSpPr>
          <p:grpSpPr>
            <a:xfrm>
              <a:off x="0" y="-89664"/>
              <a:ext cx="12217695" cy="6947664"/>
              <a:chOff x="396459" y="-284646"/>
              <a:chExt cx="11365345" cy="6947664"/>
            </a:xfrm>
          </p:grpSpPr>
          <p:grpSp>
            <p:nvGrpSpPr>
              <p:cNvPr id="6" name="Group 5"/>
              <p:cNvGrpSpPr/>
              <p:nvPr/>
            </p:nvGrpSpPr>
            <p:grpSpPr>
              <a:xfrm>
                <a:off x="396459" y="-284646"/>
                <a:ext cx="11341442" cy="6947664"/>
                <a:chOff x="396459" y="-284646"/>
                <a:chExt cx="11341442" cy="6947664"/>
              </a:xfrm>
            </p:grpSpPr>
            <p:sp>
              <p:nvSpPr>
                <p:cNvPr id="14" name="Rectangle 13"/>
                <p:cNvSpPr/>
                <p:nvPr/>
              </p:nvSpPr>
              <p:spPr>
                <a:xfrm>
                  <a:off x="4208929" y="-1"/>
                  <a:ext cx="4020713" cy="666301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dirty="0">
                    <a:solidFill>
                      <a:schemeClr val="tx1"/>
                    </a:solidFill>
                  </a:endParaRPr>
                </a:p>
                <a:p>
                  <a:endParaRPr lang="fr-CM" sz="1200" dirty="0">
                    <a:solidFill>
                      <a:schemeClr val="tx1"/>
                    </a:solidFill>
                  </a:endParaRPr>
                </a:p>
                <a:p>
                  <a:endParaRPr lang="fr-CM" sz="1200" dirty="0">
                    <a:solidFill>
                      <a:schemeClr val="tx1"/>
                    </a:solidFill>
                  </a:endParaRPr>
                </a:p>
                <a:p>
                  <a:endParaRPr lang="fr-CM" sz="1200" dirty="0">
                    <a:solidFill>
                      <a:schemeClr val="tx1"/>
                    </a:solidFill>
                  </a:endParaRPr>
                </a:p>
                <a:p>
                  <a:r>
                    <a:rPr lang="fr-CM" sz="1200" dirty="0">
                      <a:solidFill>
                        <a:schemeClr val="tx1"/>
                      </a:solidFill>
                    </a:rPr>
                    <a:t>Réaliser un projet d'installation (bâtiment, canalisation, digue...) ;</a:t>
                  </a:r>
                  <a:br>
                    <a:rPr lang="fr-CM" sz="1200" dirty="0">
                      <a:solidFill>
                        <a:schemeClr val="tx1"/>
                      </a:solidFill>
                    </a:rPr>
                  </a:br>
                  <a:r>
                    <a:rPr lang="fr-CM" sz="1200" dirty="0">
                      <a:solidFill>
                        <a:schemeClr val="tx1"/>
                      </a:solidFill>
                    </a:rPr>
                    <a:t>Calculer un plan de financement en tenant compte des crédits et subvention ;</a:t>
                  </a:r>
                  <a:br>
                    <a:rPr lang="fr-CM" sz="1200" dirty="0">
                      <a:solidFill>
                        <a:schemeClr val="tx1"/>
                      </a:solidFill>
                    </a:rPr>
                  </a:br>
                  <a:r>
                    <a:rPr lang="fr-CM" sz="1200" dirty="0">
                      <a:solidFill>
                        <a:schemeClr val="tx1"/>
                      </a:solidFill>
                    </a:rPr>
                    <a:t>Choisir les espèces à élever en fonction des potentialités du milieu et des contraintes du site d'élevage ;</a:t>
                  </a:r>
                  <a:br>
                    <a:rPr lang="fr-CM" sz="1200" dirty="0">
                      <a:solidFill>
                        <a:schemeClr val="tx1"/>
                      </a:solidFill>
                    </a:rPr>
                  </a:br>
                  <a:r>
                    <a:rPr lang="fr-CM" sz="1200" dirty="0">
                      <a:solidFill>
                        <a:schemeClr val="tx1"/>
                      </a:solidFill>
                    </a:rPr>
                    <a:t>Veiller en permanence à la protection de l’environnement ;</a:t>
                  </a:r>
                  <a:br>
                    <a:rPr lang="fr-CM" sz="1200" dirty="0">
                      <a:solidFill>
                        <a:schemeClr val="tx1"/>
                      </a:solidFill>
                    </a:rPr>
                  </a:br>
                  <a:r>
                    <a:rPr lang="fr-CM" sz="1200" dirty="0">
                      <a:solidFill>
                        <a:schemeClr val="tx1"/>
                      </a:solidFill>
                    </a:rPr>
                    <a:t>Conduire un système de production spécialisé (alimentation des animaux, contrôle des cycles de reproduction, opération de sélection, surveillance de l'état sanitaire de l'élevage, préparation à la vente) ;</a:t>
                  </a:r>
                  <a:br>
                    <a:rPr lang="fr-CM" sz="1200" dirty="0">
                      <a:solidFill>
                        <a:schemeClr val="tx1"/>
                      </a:solidFill>
                    </a:rPr>
                  </a:br>
                  <a:r>
                    <a:rPr lang="fr-CM" sz="1200" dirty="0">
                      <a:solidFill>
                        <a:schemeClr val="tx1"/>
                      </a:solidFill>
                    </a:rPr>
                    <a:t>Maîtriser l’élevage et la commercialisation des plantes et animaux aquatiques ;</a:t>
                  </a:r>
                  <a:br>
                    <a:rPr lang="fr-CM" sz="1200" dirty="0">
                      <a:solidFill>
                        <a:schemeClr val="tx1"/>
                      </a:solidFill>
                    </a:rPr>
                  </a:br>
                  <a:r>
                    <a:rPr lang="fr-CM" sz="1200" dirty="0">
                      <a:solidFill>
                        <a:schemeClr val="tx1"/>
                      </a:solidFill>
                    </a:rPr>
                    <a:t>Connaître les outils et méthodes dans les tâches de résolution des problèmes du secteur aquacole. </a:t>
                  </a:r>
                </a:p>
                <a:p>
                  <a:endParaRPr lang="fr-CM" sz="1200" dirty="0">
                    <a:solidFill>
                      <a:schemeClr val="tx1"/>
                    </a:solidFill>
                  </a:endParaRPr>
                </a:p>
                <a:p>
                  <a:r>
                    <a:rPr lang="fr-CM" sz="1200" dirty="0">
                      <a:solidFill>
                        <a:schemeClr val="tx1"/>
                      </a:solidFill>
                    </a:rPr>
                    <a:t>Conducteur de travaux ;</a:t>
                  </a:r>
                  <a:br>
                    <a:rPr lang="fr-CM" sz="1200" dirty="0">
                      <a:solidFill>
                        <a:schemeClr val="tx1"/>
                      </a:solidFill>
                    </a:rPr>
                  </a:br>
                  <a:r>
                    <a:rPr lang="fr-CM" sz="1200" dirty="0">
                      <a:solidFill>
                        <a:schemeClr val="tx1"/>
                      </a:solidFill>
                    </a:rPr>
                    <a:t>Technicien aquacole ;</a:t>
                  </a:r>
                  <a:br>
                    <a:rPr lang="fr-CM" sz="1200" dirty="0">
                      <a:solidFill>
                        <a:schemeClr val="tx1"/>
                      </a:solidFill>
                    </a:rPr>
                  </a:br>
                  <a:r>
                    <a:rPr lang="fr-CM" sz="1200" dirty="0">
                      <a:solidFill>
                        <a:schemeClr val="tx1"/>
                      </a:solidFill>
                    </a:rPr>
                    <a:t>Chef d’exploitation ou d’entreprise aquacole ;</a:t>
                  </a:r>
                  <a:br>
                    <a:rPr lang="fr-CM" sz="1200" dirty="0">
                      <a:solidFill>
                        <a:schemeClr val="tx1"/>
                      </a:solidFill>
                    </a:rPr>
                  </a:br>
                  <a:r>
                    <a:rPr lang="fr-CM" sz="1200" dirty="0">
                      <a:solidFill>
                        <a:schemeClr val="tx1"/>
                      </a:solidFill>
                    </a:rPr>
                    <a:t>Cadre en entreprise de production aquacole dans les secteurs du commerce, de la distribution des produits de la mer, de l’industrie de la transformation, de la pêche et du tourisme ;</a:t>
                  </a:r>
                </a:p>
                <a:p>
                  <a:r>
                    <a:rPr lang="fr-CM" sz="1200" dirty="0">
                      <a:solidFill>
                        <a:schemeClr val="tx1"/>
                      </a:solidFill>
                    </a:rPr>
                    <a:t>Technicien de laboratoire de recherche et développement ;</a:t>
                  </a:r>
                </a:p>
                <a:p>
                  <a:r>
                    <a:rPr lang="fr-CM" sz="1200" dirty="0">
                      <a:solidFill>
                        <a:schemeClr val="tx1"/>
                      </a:solidFill>
                    </a:rPr>
                    <a:t>Technicien conseiller ou technico-commercial ;</a:t>
                  </a:r>
                  <a:br>
                    <a:rPr lang="fr-CM" sz="1200" dirty="0">
                      <a:solidFill>
                        <a:schemeClr val="tx1"/>
                      </a:solidFill>
                    </a:rPr>
                  </a:br>
                  <a:r>
                    <a:rPr lang="fr-CM" sz="1200" dirty="0">
                      <a:solidFill>
                        <a:schemeClr val="tx1"/>
                      </a:solidFill>
                    </a:rPr>
                    <a:t>Gestionnaire d’une entreprise aquacole ;</a:t>
                  </a:r>
                </a:p>
                <a:p>
                  <a:r>
                    <a:rPr lang="fr-CM" sz="1200" dirty="0">
                      <a:solidFill>
                        <a:schemeClr val="tx1"/>
                      </a:solidFill>
                    </a:rPr>
                    <a:t>S’installer à son compte comme pisciculteur ou conchyliculteur ;</a:t>
                  </a:r>
                </a:p>
                <a:p>
                  <a:r>
                    <a:rPr lang="fr-CM" sz="1200" dirty="0">
                      <a:solidFill>
                        <a:schemeClr val="tx1"/>
                      </a:solidFill>
                    </a:rPr>
                    <a:t>Gérer sa propre exploitation ;</a:t>
                  </a:r>
                </a:p>
              </p:txBody>
            </p:sp>
            <p:grpSp>
              <p:nvGrpSpPr>
                <p:cNvPr id="5" name="Group 4"/>
                <p:cNvGrpSpPr/>
                <p:nvPr/>
              </p:nvGrpSpPr>
              <p:grpSpPr>
                <a:xfrm>
                  <a:off x="396459" y="-284646"/>
                  <a:ext cx="11341442" cy="6853315"/>
                  <a:chOff x="396459" y="-284646"/>
                  <a:chExt cx="11341442" cy="6853315"/>
                </a:xfrm>
              </p:grpSpPr>
              <p:sp>
                <p:nvSpPr>
                  <p:cNvPr id="3" name="Rectangle 2"/>
                  <p:cNvSpPr/>
                  <p:nvPr/>
                </p:nvSpPr>
                <p:spPr>
                  <a:xfrm>
                    <a:off x="396459" y="0"/>
                    <a:ext cx="3812470" cy="656866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r>
                      <a:rPr lang="fr-CM" sz="1200" b="1" dirty="0">
                        <a:solidFill>
                          <a:schemeClr val="tx1"/>
                        </a:solidFill>
                      </a:rPr>
                      <a:t>Objectif de la formation</a:t>
                    </a:r>
                    <a:br>
                      <a:rPr lang="fr-CM" sz="1200" dirty="0">
                        <a:solidFill>
                          <a:schemeClr val="tx1"/>
                        </a:solidFill>
                      </a:rPr>
                    </a:br>
                    <a:r>
                      <a:rPr lang="fr-CM" sz="1200" dirty="0">
                        <a:solidFill>
                          <a:schemeClr val="tx1"/>
                        </a:solidFill>
                      </a:rPr>
                      <a:t>Cette spécialité permet de maitriser les milieux aquatiques naturels et artificiels, de mettre en œuvre la production agricole de l’écloserie à la transformation, d’en assurer le contrôle et le suivi, mais aussi procéder à l’étude et l’analyse du marché en veillant à la protection de l’environnement et au respect de la règlementation sanitaire et vétérinaire et aux dispositions relatives à la police des eaux et au code rural.</a:t>
                    </a:r>
                  </a:p>
                  <a:p>
                    <a:endParaRPr lang="fr-CM" sz="1200" b="1" dirty="0">
                      <a:solidFill>
                        <a:schemeClr val="tx1"/>
                      </a:solidFill>
                    </a:endParaRPr>
                  </a:p>
                  <a:p>
                    <a:r>
                      <a:rPr lang="fr-CM" sz="1200" b="1" dirty="0">
                        <a:solidFill>
                          <a:schemeClr val="tx1"/>
                        </a:solidFill>
                      </a:rPr>
                      <a:t>Compétences génériques</a:t>
                    </a:r>
                    <a:br>
                      <a:rPr lang="fr-CM" sz="1200" dirty="0">
                        <a:solidFill>
                          <a:schemeClr val="tx1"/>
                        </a:solidFill>
                      </a:rPr>
                    </a:br>
                    <a:r>
                      <a:rPr lang="fr-CM" sz="1200" dirty="0">
                        <a:solidFill>
                          <a:schemeClr val="tx1"/>
                        </a:solidFill>
                      </a:rPr>
                      <a:t>Maîtriser les outils informatiques de base ;</a:t>
                    </a:r>
                    <a:br>
                      <a:rPr lang="fr-CM" sz="1200" dirty="0">
                        <a:solidFill>
                          <a:schemeClr val="tx1"/>
                        </a:solidFill>
                      </a:rPr>
                    </a:br>
                    <a:r>
                      <a:rPr lang="fr-CM" sz="1200" dirty="0">
                        <a:solidFill>
                          <a:schemeClr val="tx1"/>
                        </a:solidFill>
                      </a:rPr>
                      <a:t>Développer une attitude professionnelle dans le respect de la déontologie et de l’éthique ;</a:t>
                    </a:r>
                    <a:br>
                      <a:rPr lang="fr-CM" sz="1200" dirty="0">
                        <a:solidFill>
                          <a:schemeClr val="tx1"/>
                        </a:solidFill>
                      </a:rPr>
                    </a:br>
                    <a:r>
                      <a:rPr lang="fr-CM" sz="1200" dirty="0">
                        <a:solidFill>
                          <a:schemeClr val="tx1"/>
                        </a:solidFill>
                      </a:rPr>
                      <a:t>Travailler en équipe en milieu de formation et en milieu de pratique professionnelle ;</a:t>
                    </a:r>
                    <a:br>
                      <a:rPr lang="fr-CM" sz="1200" dirty="0">
                        <a:solidFill>
                          <a:schemeClr val="tx1"/>
                        </a:solidFill>
                      </a:rPr>
                    </a:br>
                    <a:r>
                      <a:rPr lang="fr-CM" sz="1200" dirty="0">
                        <a:solidFill>
                          <a:schemeClr val="tx1"/>
                        </a:solidFill>
                      </a:rPr>
                      <a:t>Comprendre le fonctionnement des organisations ;</a:t>
                    </a:r>
                    <a:br>
                      <a:rPr lang="fr-CM" sz="1200" dirty="0">
                        <a:solidFill>
                          <a:schemeClr val="tx1"/>
                        </a:solidFill>
                      </a:rPr>
                    </a:br>
                    <a:r>
                      <a:rPr lang="fr-CM" sz="1200" dirty="0">
                        <a:solidFill>
                          <a:schemeClr val="tx1"/>
                        </a:solidFill>
                      </a:rPr>
                      <a:t>Travailler dans un environnement multiculturel ;</a:t>
                    </a:r>
                    <a:br>
                      <a:rPr lang="fr-CM" sz="1200" dirty="0">
                        <a:solidFill>
                          <a:schemeClr val="tx1"/>
                        </a:solidFill>
                      </a:rPr>
                    </a:br>
                    <a:r>
                      <a:rPr lang="fr-CM" sz="1200" dirty="0">
                        <a:solidFill>
                          <a:schemeClr val="tx1"/>
                        </a:solidFill>
                      </a:rPr>
                      <a:t>Créer et gérer une entreprise ;</a:t>
                    </a:r>
                    <a:br>
                      <a:rPr lang="fr-CM" sz="1200" dirty="0">
                        <a:solidFill>
                          <a:schemeClr val="tx1"/>
                        </a:solidFill>
                      </a:rPr>
                    </a:br>
                    <a:r>
                      <a:rPr lang="fr-CM" sz="1200" dirty="0">
                        <a:solidFill>
                          <a:schemeClr val="tx1"/>
                        </a:solidFill>
                      </a:rPr>
                      <a:t>Développer progressivement une autonomie d'apprentissage afin de pouvoir poursuivre de façon continue son développement personnel et professionnel tout au long de sa carrière.</a:t>
                    </a:r>
                  </a:p>
                  <a:p>
                    <a:r>
                      <a:rPr lang="fr-CM" sz="1200" b="1" dirty="0">
                        <a:solidFill>
                          <a:schemeClr val="tx1"/>
                        </a:solidFill>
                      </a:rPr>
                      <a:t>Compétences spécifiques</a:t>
                    </a:r>
                    <a:br>
                      <a:rPr lang="fr-CM" sz="1200" dirty="0">
                        <a:solidFill>
                          <a:schemeClr val="tx1"/>
                        </a:solidFill>
                      </a:rPr>
                    </a:br>
                    <a:r>
                      <a:rPr lang="fr-CM" sz="1200" dirty="0">
                        <a:solidFill>
                          <a:schemeClr val="tx1"/>
                        </a:solidFill>
                      </a:rPr>
                      <a:t>Maîtriser les techniques et outils en production aquatique ;</a:t>
                    </a:r>
                  </a:p>
                </p:txBody>
              </p:sp>
              <p:sp>
                <p:nvSpPr>
                  <p:cNvPr id="15" name="Rectangle 14"/>
                  <p:cNvSpPr/>
                  <p:nvPr/>
                </p:nvSpPr>
                <p:spPr>
                  <a:xfrm>
                    <a:off x="8196747" y="-284646"/>
                    <a:ext cx="3541154" cy="6752682"/>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CM" sz="1200" dirty="0">
                        <a:solidFill>
                          <a:schemeClr val="tx1"/>
                        </a:solidFill>
                      </a:rPr>
                      <a:t>Travailler dans des secteurs plus singuliers comme la culture d’algues, l’élevage de crustacés, l’aquariophilie marine ou la pêche continentale ou en estuaire. </a:t>
                    </a:r>
                  </a:p>
                  <a:p>
                    <a:pPr lvl="0"/>
                    <a:endParaRPr lang="fr-CM" sz="1200" dirty="0">
                      <a:solidFill>
                        <a:schemeClr val="tx1"/>
                      </a:solidFill>
                    </a:endParaRPr>
                  </a:p>
                  <a:p>
                    <a:pPr lvl="0"/>
                    <a:endParaRPr lang="fr-CM" sz="1200" dirty="0">
                      <a:solidFill>
                        <a:schemeClr val="tx1"/>
                      </a:solidFill>
                    </a:endParaRPr>
                  </a:p>
                  <a:p>
                    <a:pPr lvl="0"/>
                    <a:r>
                      <a:rPr lang="fr-CM" sz="1200" dirty="0">
                        <a:solidFill>
                          <a:schemeClr val="tx1"/>
                        </a:solidFill>
                      </a:rPr>
                      <a:t>Cette filière accueille les étudiants titulaire du BAC, GCE/AL ou un diplôme équivalent. </a:t>
                    </a: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endParaRPr lang="fr-CM" sz="1200" dirty="0">
                      <a:solidFill>
                        <a:schemeClr val="tx1"/>
                      </a:solidFill>
                    </a:endParaRPr>
                  </a:p>
                </p:txBody>
              </p:sp>
            </p:gr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460" y="-280129"/>
                <a:ext cx="10157310" cy="1559595"/>
              </a:xfrm>
              <a:prstGeom prst="rect">
                <a:avLst/>
              </a:prstGeom>
            </p:spPr>
          </p:pic>
          <p:sp>
            <p:nvSpPr>
              <p:cNvPr id="4" name="Rounded Rectangle 3"/>
              <p:cNvSpPr/>
              <p:nvPr/>
            </p:nvSpPr>
            <p:spPr>
              <a:xfrm>
                <a:off x="4232939" y="3837960"/>
                <a:ext cx="3927886" cy="201433"/>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Débouchés</a:t>
                </a:r>
              </a:p>
            </p:txBody>
          </p:sp>
          <p:sp>
            <p:nvSpPr>
              <p:cNvPr id="9" name="Rounded Rectangle 8"/>
              <p:cNvSpPr/>
              <p:nvPr/>
            </p:nvSpPr>
            <p:spPr>
              <a:xfrm>
                <a:off x="396460" y="1274948"/>
                <a:ext cx="3779575" cy="365760"/>
              </a:xfrm>
              <a:prstGeom prst="round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Spécialité Aquaculture</a:t>
                </a:r>
              </a:p>
            </p:txBody>
          </p:sp>
          <p:sp>
            <p:nvSpPr>
              <p:cNvPr id="10" name="Rounded Rectangle 9"/>
              <p:cNvSpPr/>
              <p:nvPr/>
            </p:nvSpPr>
            <p:spPr>
              <a:xfrm>
                <a:off x="399486" y="3076934"/>
                <a:ext cx="3845364" cy="2074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Compétences recherchées</a:t>
                </a:r>
              </a:p>
            </p:txBody>
          </p:sp>
          <p:sp>
            <p:nvSpPr>
              <p:cNvPr id="13" name="Rounded Rectangle 12"/>
              <p:cNvSpPr/>
              <p:nvPr/>
            </p:nvSpPr>
            <p:spPr>
              <a:xfrm>
                <a:off x="8233736" y="1970012"/>
                <a:ext cx="3528068" cy="29138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Diplôme exigé</a:t>
                </a:r>
              </a:p>
            </p:txBody>
          </p:sp>
          <p:sp>
            <p:nvSpPr>
              <p:cNvPr id="11" name="Rectangle 10"/>
              <p:cNvSpPr/>
              <p:nvPr/>
            </p:nvSpPr>
            <p:spPr>
              <a:xfrm>
                <a:off x="396459" y="6158448"/>
                <a:ext cx="11341443" cy="504570"/>
              </a:xfrm>
              <a:prstGeom prst="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b="1" dirty="0">
                    <a:solidFill>
                      <a:srgbClr val="00B0F0"/>
                    </a:solidFill>
                    <a:hlinkClick r:id="rId5"/>
                  </a:rPr>
                  <a:t>www.acrest_polytechnique.org</a:t>
                </a:r>
                <a:r>
                  <a:rPr lang="fr-CM" b="1" dirty="0">
                    <a:solidFill>
                      <a:srgbClr val="00B0F0"/>
                    </a:solidFill>
                  </a:rPr>
                  <a:t>                                                                                         Email: info.acrest@gmail.com</a:t>
                </a:r>
              </a:p>
              <a:p>
                <a:r>
                  <a:rPr lang="fr-CM" b="1" dirty="0">
                    <a:solidFill>
                      <a:srgbClr val="00B0F0"/>
                    </a:solidFill>
                  </a:rPr>
                  <a:t>Tel: +237 677860638</a:t>
                </a:r>
              </a:p>
            </p:txBody>
          </p:sp>
        </p:grpSp>
        <p:sp>
          <p:nvSpPr>
            <p:cNvPr id="21" name="Rectangle 20"/>
            <p:cNvSpPr/>
            <p:nvPr/>
          </p:nvSpPr>
          <p:spPr>
            <a:xfrm>
              <a:off x="11414886" y="-89664"/>
              <a:ext cx="777113" cy="1538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2" name="Rectangle 21"/>
            <p:cNvSpPr/>
            <p:nvPr/>
          </p:nvSpPr>
          <p:spPr>
            <a:xfrm>
              <a:off x="10832232" y="-85147"/>
              <a:ext cx="582654" cy="1555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0636" y="4323907"/>
            <a:ext cx="3809978" cy="200404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9365" y="3036434"/>
            <a:ext cx="3732633" cy="1946587"/>
          </a:xfrm>
          <a:prstGeom prst="rect">
            <a:avLst/>
          </a:prstGeom>
        </p:spPr>
      </p:pic>
    </p:spTree>
    <p:extLst>
      <p:ext uri="{BB962C8B-B14F-4D97-AF65-F5344CB8AC3E}">
        <p14:creationId xmlns:p14="http://schemas.microsoft.com/office/powerpoint/2010/main" val="61883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grpSp>
        <p:nvGrpSpPr>
          <p:cNvPr id="24" name="Group 23"/>
          <p:cNvGrpSpPr/>
          <p:nvPr/>
        </p:nvGrpSpPr>
        <p:grpSpPr>
          <a:xfrm>
            <a:off x="0" y="-89664"/>
            <a:ext cx="12192000" cy="6947664"/>
            <a:chOff x="0" y="-89664"/>
            <a:chExt cx="12192000" cy="6947664"/>
          </a:xfrm>
        </p:grpSpPr>
        <p:grpSp>
          <p:nvGrpSpPr>
            <p:cNvPr id="20" name="Group 19"/>
            <p:cNvGrpSpPr/>
            <p:nvPr/>
          </p:nvGrpSpPr>
          <p:grpSpPr>
            <a:xfrm>
              <a:off x="0" y="-89664"/>
              <a:ext cx="12192000" cy="6947664"/>
              <a:chOff x="396459" y="-284646"/>
              <a:chExt cx="11341443" cy="6947664"/>
            </a:xfrm>
          </p:grpSpPr>
          <p:grpSp>
            <p:nvGrpSpPr>
              <p:cNvPr id="6" name="Group 5"/>
              <p:cNvGrpSpPr/>
              <p:nvPr/>
            </p:nvGrpSpPr>
            <p:grpSpPr>
              <a:xfrm>
                <a:off x="396459" y="-284646"/>
                <a:ext cx="11341442" cy="6947664"/>
                <a:chOff x="396459" y="-284646"/>
                <a:chExt cx="11341442" cy="6947664"/>
              </a:xfrm>
            </p:grpSpPr>
            <p:sp>
              <p:nvSpPr>
                <p:cNvPr id="14" name="Rectangle 13"/>
                <p:cNvSpPr/>
                <p:nvPr/>
              </p:nvSpPr>
              <p:spPr>
                <a:xfrm>
                  <a:off x="4208929" y="-1"/>
                  <a:ext cx="4020713" cy="666301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sz="1200" b="1" dirty="0">
                      <a:solidFill>
                        <a:schemeClr val="tx1"/>
                      </a:solidFill>
                    </a:rPr>
                    <a:t>Compétences spécifiques</a:t>
                  </a:r>
                  <a:br>
                    <a:rPr lang="fr-CM" sz="1200" dirty="0">
                      <a:solidFill>
                        <a:schemeClr val="tx1"/>
                      </a:solidFill>
                    </a:rPr>
                  </a:br>
                  <a:r>
                    <a:rPr lang="fr-CM" sz="1200" dirty="0">
                      <a:solidFill>
                        <a:schemeClr val="tx1"/>
                      </a:solidFill>
                    </a:rPr>
                    <a:t>Fournir des conseils techniques à un chef d'exploitation ou à une coopérative aussi bien dans la production en elle-même que dans la gestion et le fonctionnement d'une exploitation agricole ;</a:t>
                  </a:r>
                  <a:br>
                    <a:rPr lang="fr-CM" sz="1200" dirty="0">
                      <a:solidFill>
                        <a:schemeClr val="tx1"/>
                      </a:solidFill>
                    </a:rPr>
                  </a:br>
                  <a:r>
                    <a:rPr lang="fr-CM" sz="1200" dirty="0">
                      <a:solidFill>
                        <a:schemeClr val="tx1"/>
                      </a:solidFill>
                    </a:rPr>
                    <a:t>Gérer une exploitation agricole avec un élevage qu’il apprendra à conduire : qualité de l'alimentation, croissance, reproduction et bien-être des animaux, surveillance sanitaire, intervention et manipulation (insémination et soins, par exemple) des animaux ;</a:t>
                  </a:r>
                  <a:br>
                    <a:rPr lang="fr-CM" sz="1200" dirty="0">
                      <a:solidFill>
                        <a:schemeClr val="tx1"/>
                      </a:solidFill>
                    </a:rPr>
                  </a:br>
                  <a:r>
                    <a:rPr lang="fr-CM" sz="1200" dirty="0">
                      <a:solidFill>
                        <a:schemeClr val="tx1"/>
                      </a:solidFill>
                    </a:rPr>
                    <a:t>Réaliser des diagnostics techniques, financiers, réglementaires et environnementaux concernant l’élevage ;</a:t>
                  </a:r>
                  <a:br>
                    <a:rPr lang="fr-CM" sz="1200" dirty="0">
                      <a:solidFill>
                        <a:schemeClr val="tx1"/>
                      </a:solidFill>
                    </a:rPr>
                  </a:br>
                  <a:r>
                    <a:rPr lang="fr-CM" sz="1200" dirty="0">
                      <a:solidFill>
                        <a:schemeClr val="tx1"/>
                      </a:solidFill>
                    </a:rPr>
                    <a:t>Manipuler les machines et les équipements liés à l'élevage et à la production.</a:t>
                  </a:r>
                </a:p>
                <a:p>
                  <a:endParaRPr lang="fr-CM" sz="1200" dirty="0">
                    <a:solidFill>
                      <a:schemeClr val="tx1"/>
                    </a:solidFill>
                  </a:endParaRPr>
                </a:p>
                <a:p>
                  <a:r>
                    <a:rPr lang="fr-CM" sz="1200" dirty="0">
                      <a:solidFill>
                        <a:schemeClr val="tx1"/>
                      </a:solidFill>
                    </a:rPr>
                    <a:t>Chef d’exploitation </a:t>
                  </a:r>
                  <a:br>
                    <a:rPr lang="fr-CM" sz="1200" dirty="0">
                      <a:solidFill>
                        <a:schemeClr val="tx1"/>
                      </a:solidFill>
                    </a:rPr>
                  </a:br>
                  <a:r>
                    <a:rPr lang="fr-CM" sz="1200" dirty="0">
                      <a:solidFill>
                        <a:schemeClr val="tx1"/>
                      </a:solidFill>
                    </a:rPr>
                    <a:t>Chef d'équipe ;</a:t>
                  </a:r>
                  <a:br>
                    <a:rPr lang="fr-CM" sz="1200" dirty="0">
                      <a:solidFill>
                        <a:schemeClr val="tx1"/>
                      </a:solidFill>
                    </a:rPr>
                  </a:br>
                  <a:r>
                    <a:rPr lang="fr-CM" sz="1200" dirty="0">
                      <a:solidFill>
                        <a:schemeClr val="tx1"/>
                      </a:solidFill>
                    </a:rPr>
                    <a:t>Conducteur de travaux ;</a:t>
                  </a:r>
                  <a:br>
                    <a:rPr lang="fr-CM" sz="1200" dirty="0">
                      <a:solidFill>
                        <a:schemeClr val="tx1"/>
                      </a:solidFill>
                    </a:rPr>
                  </a:br>
                  <a:r>
                    <a:rPr lang="fr-CM" sz="1200" dirty="0">
                      <a:solidFill>
                        <a:schemeClr val="tx1"/>
                      </a:solidFill>
                    </a:rPr>
                    <a:t>Responsable d'élevage ;</a:t>
                  </a:r>
                  <a:br>
                    <a:rPr lang="fr-CM" sz="1200" dirty="0">
                      <a:solidFill>
                        <a:schemeClr val="tx1"/>
                      </a:solidFill>
                    </a:rPr>
                  </a:br>
                  <a:r>
                    <a:rPr lang="fr-CM" sz="1200" dirty="0">
                      <a:solidFill>
                        <a:schemeClr val="tx1"/>
                      </a:solidFill>
                    </a:rPr>
                    <a:t>Conseiller technique ou commercial.</a:t>
                  </a:r>
                </a:p>
                <a:p>
                  <a:endParaRPr lang="fr-CM" sz="1200" dirty="0">
                    <a:solidFill>
                      <a:schemeClr val="tx1"/>
                    </a:solidFill>
                  </a:endParaRPr>
                </a:p>
                <a:p>
                  <a:endParaRPr lang="fr-CM" sz="1200" dirty="0">
                    <a:solidFill>
                      <a:schemeClr val="tx1"/>
                    </a:solidFill>
                  </a:endParaRPr>
                </a:p>
                <a:p>
                  <a:r>
                    <a:rPr lang="fr-CM" sz="1200" dirty="0">
                      <a:solidFill>
                        <a:schemeClr val="tx1"/>
                      </a:solidFill>
                    </a:rPr>
                    <a:t>Cette filière accueille les étudiants titulaire du BAC, GCE/AL ou un diplôme équivalent. </a:t>
                  </a:r>
                </a:p>
              </p:txBody>
            </p:sp>
            <p:grpSp>
              <p:nvGrpSpPr>
                <p:cNvPr id="5" name="Group 4"/>
                <p:cNvGrpSpPr/>
                <p:nvPr/>
              </p:nvGrpSpPr>
              <p:grpSpPr>
                <a:xfrm>
                  <a:off x="396459" y="-284646"/>
                  <a:ext cx="11341442" cy="6853315"/>
                  <a:chOff x="396459" y="-284646"/>
                  <a:chExt cx="11341442" cy="6853315"/>
                </a:xfrm>
              </p:grpSpPr>
              <p:sp>
                <p:nvSpPr>
                  <p:cNvPr id="3" name="Rectangle 2"/>
                  <p:cNvSpPr/>
                  <p:nvPr/>
                </p:nvSpPr>
                <p:spPr>
                  <a:xfrm>
                    <a:off x="396459" y="0"/>
                    <a:ext cx="3812470" cy="656866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endParaRPr lang="fr-CM" sz="1200" b="1" dirty="0">
                      <a:solidFill>
                        <a:schemeClr val="tx1"/>
                      </a:solidFill>
                    </a:endParaRPr>
                  </a:p>
                  <a:p>
                    <a:r>
                      <a:rPr lang="fr-CM" sz="1200" b="1" dirty="0">
                        <a:solidFill>
                          <a:schemeClr val="tx1"/>
                        </a:solidFill>
                      </a:rPr>
                      <a:t>Objectif de la formation</a:t>
                    </a:r>
                    <a:br>
                      <a:rPr lang="fr-CM" sz="1200" dirty="0">
                        <a:solidFill>
                          <a:schemeClr val="tx1"/>
                        </a:solidFill>
                      </a:rPr>
                    </a:br>
                    <a:r>
                      <a:rPr lang="fr-CM" sz="1200" dirty="0">
                        <a:solidFill>
                          <a:schemeClr val="tx1"/>
                        </a:solidFill>
                      </a:rPr>
                      <a:t>Cette spécialité forme des spécialistes de l'élevage et de la filière animale, disposant de solides connaissances dans l'ensemble des techniques de production animale mais également en biologie et en chimie. L'étudiant apprend la conduite d'élevage sous tous ses aspects : qualité de l'alimentation, croissance des animaux, reproduction, manipulations et interventions sur les animaux, surveillance sanitaire, bien-être animal, conception des bâtiments... </a:t>
                    </a:r>
                  </a:p>
                  <a:p>
                    <a:endParaRPr lang="fr-CM" sz="1200" b="1" dirty="0">
                      <a:solidFill>
                        <a:schemeClr val="tx1"/>
                      </a:solidFill>
                    </a:endParaRPr>
                  </a:p>
                  <a:p>
                    <a:endParaRPr lang="fr-CM" sz="1200" b="1" dirty="0">
                      <a:solidFill>
                        <a:schemeClr val="tx1"/>
                      </a:solidFill>
                    </a:endParaRPr>
                  </a:p>
                  <a:p>
                    <a:r>
                      <a:rPr lang="fr-CM" sz="1200" b="1" dirty="0">
                        <a:solidFill>
                          <a:schemeClr val="tx1"/>
                        </a:solidFill>
                      </a:rPr>
                      <a:t>Compétences génériques</a:t>
                    </a:r>
                    <a:br>
                      <a:rPr lang="fr-CM" sz="1200" dirty="0">
                        <a:solidFill>
                          <a:schemeClr val="tx1"/>
                        </a:solidFill>
                      </a:rPr>
                    </a:br>
                    <a:r>
                      <a:rPr lang="fr-CM" sz="1200" dirty="0">
                        <a:solidFill>
                          <a:schemeClr val="tx1"/>
                        </a:solidFill>
                      </a:rPr>
                      <a:t>Maîtriser les outils informatiques de base ;</a:t>
                    </a:r>
                    <a:br>
                      <a:rPr lang="fr-CM" sz="1200" dirty="0">
                        <a:solidFill>
                          <a:schemeClr val="tx1"/>
                        </a:solidFill>
                      </a:rPr>
                    </a:br>
                    <a:r>
                      <a:rPr lang="fr-CM" sz="1200" dirty="0">
                        <a:solidFill>
                          <a:schemeClr val="tx1"/>
                        </a:solidFill>
                      </a:rPr>
                      <a:t>Développer une attitude professionnelle dans le respect de la déontologie et de l’éthique ;</a:t>
                    </a:r>
                    <a:br>
                      <a:rPr lang="fr-CM" sz="1200" dirty="0">
                        <a:solidFill>
                          <a:schemeClr val="tx1"/>
                        </a:solidFill>
                      </a:rPr>
                    </a:br>
                    <a:r>
                      <a:rPr lang="fr-CM" sz="1200" dirty="0">
                        <a:solidFill>
                          <a:schemeClr val="tx1"/>
                        </a:solidFill>
                      </a:rPr>
                      <a:t>Travailler en équipe en milieu de formation et en milieu de pratique professionnelle ;</a:t>
                    </a:r>
                    <a:br>
                      <a:rPr lang="fr-CM" sz="1200" dirty="0">
                        <a:solidFill>
                          <a:schemeClr val="tx1"/>
                        </a:solidFill>
                      </a:rPr>
                    </a:br>
                    <a:r>
                      <a:rPr lang="fr-CM" sz="1200" dirty="0">
                        <a:solidFill>
                          <a:schemeClr val="tx1"/>
                        </a:solidFill>
                      </a:rPr>
                      <a:t>Comprendre le fonctionnement des organisations ;</a:t>
                    </a:r>
                    <a:br>
                      <a:rPr lang="fr-CM" sz="1200" dirty="0">
                        <a:solidFill>
                          <a:schemeClr val="tx1"/>
                        </a:solidFill>
                      </a:rPr>
                    </a:br>
                    <a:r>
                      <a:rPr lang="fr-CM" sz="1200" dirty="0">
                        <a:solidFill>
                          <a:schemeClr val="tx1"/>
                        </a:solidFill>
                      </a:rPr>
                      <a:t>Travailler dans un environnement multiculturel ;</a:t>
                    </a:r>
                    <a:br>
                      <a:rPr lang="fr-CM" sz="1200" dirty="0">
                        <a:solidFill>
                          <a:schemeClr val="tx1"/>
                        </a:solidFill>
                      </a:rPr>
                    </a:br>
                    <a:r>
                      <a:rPr lang="fr-CM" sz="1200" dirty="0">
                        <a:solidFill>
                          <a:schemeClr val="tx1"/>
                        </a:solidFill>
                      </a:rPr>
                      <a:t>Créer et gérer une entreprise ;</a:t>
                    </a:r>
                    <a:br>
                      <a:rPr lang="fr-CM" sz="1200" dirty="0">
                        <a:solidFill>
                          <a:schemeClr val="tx1"/>
                        </a:solidFill>
                      </a:rPr>
                    </a:br>
                    <a:r>
                      <a:rPr lang="fr-CM" sz="1200" dirty="0">
                        <a:solidFill>
                          <a:schemeClr val="tx1"/>
                        </a:solidFill>
                      </a:rPr>
                      <a:t>Développer progressivement une autonomie d'apprentissage afin de pouvoir poursuivre de façon continue son développement personnel et professionnel tout au long de sa carrière.</a:t>
                    </a:r>
                  </a:p>
                </p:txBody>
              </p:sp>
              <p:sp>
                <p:nvSpPr>
                  <p:cNvPr id="15" name="Rectangle 14"/>
                  <p:cNvSpPr/>
                  <p:nvPr/>
                </p:nvSpPr>
                <p:spPr>
                  <a:xfrm>
                    <a:off x="8196747" y="-284646"/>
                    <a:ext cx="3541154" cy="6752682"/>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pPr lvl="0"/>
                    <a:endParaRPr lang="fr-CM" sz="1200" dirty="0">
                      <a:solidFill>
                        <a:schemeClr val="tx1"/>
                      </a:solidFill>
                    </a:endParaRPr>
                  </a:p>
                  <a:p>
                    <a:endParaRPr lang="fr-CM" sz="1200" dirty="0">
                      <a:solidFill>
                        <a:schemeClr val="tx1"/>
                      </a:solidFill>
                    </a:endParaRPr>
                  </a:p>
                </p:txBody>
              </p:sp>
            </p:gr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460" y="-280129"/>
                <a:ext cx="10157310" cy="1559595"/>
              </a:xfrm>
              <a:prstGeom prst="rect">
                <a:avLst/>
              </a:prstGeom>
            </p:spPr>
          </p:pic>
          <p:sp>
            <p:nvSpPr>
              <p:cNvPr id="4" name="Rounded Rectangle 3"/>
              <p:cNvSpPr/>
              <p:nvPr/>
            </p:nvSpPr>
            <p:spPr>
              <a:xfrm>
                <a:off x="4232833" y="3496220"/>
                <a:ext cx="3927886" cy="201433"/>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Débouchés</a:t>
                </a:r>
              </a:p>
            </p:txBody>
          </p:sp>
          <p:sp>
            <p:nvSpPr>
              <p:cNvPr id="9" name="Rounded Rectangle 8"/>
              <p:cNvSpPr/>
              <p:nvPr/>
            </p:nvSpPr>
            <p:spPr>
              <a:xfrm>
                <a:off x="396460" y="1274948"/>
                <a:ext cx="3779575" cy="365760"/>
              </a:xfrm>
              <a:prstGeom prst="round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Spécialité Production Animale</a:t>
                </a:r>
              </a:p>
            </p:txBody>
          </p:sp>
          <p:sp>
            <p:nvSpPr>
              <p:cNvPr id="10" name="Rounded Rectangle 9"/>
              <p:cNvSpPr/>
              <p:nvPr/>
            </p:nvSpPr>
            <p:spPr>
              <a:xfrm>
                <a:off x="416375" y="3398521"/>
                <a:ext cx="3788459" cy="224068"/>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Compétences recherchées</a:t>
                </a:r>
              </a:p>
            </p:txBody>
          </p:sp>
          <p:sp>
            <p:nvSpPr>
              <p:cNvPr id="13" name="Rounded Rectangle 12"/>
              <p:cNvSpPr/>
              <p:nvPr/>
            </p:nvSpPr>
            <p:spPr>
              <a:xfrm>
                <a:off x="4241823" y="4644304"/>
                <a:ext cx="3954922" cy="283746"/>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b="1" dirty="0">
                    <a:solidFill>
                      <a:schemeClr val="tx1"/>
                    </a:solidFill>
                  </a:rPr>
                  <a:t>Diplôme exigé</a:t>
                </a:r>
              </a:p>
            </p:txBody>
          </p:sp>
          <p:sp>
            <p:nvSpPr>
              <p:cNvPr id="11" name="Rectangle 10"/>
              <p:cNvSpPr/>
              <p:nvPr/>
            </p:nvSpPr>
            <p:spPr>
              <a:xfrm>
                <a:off x="396459" y="6158448"/>
                <a:ext cx="11341443" cy="504570"/>
              </a:xfrm>
              <a:prstGeom prst="rect">
                <a:avLst/>
              </a:prstGeom>
              <a:solidFill>
                <a:srgbClr val="CBF82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M" b="1" dirty="0">
                    <a:solidFill>
                      <a:srgbClr val="00B0F0"/>
                    </a:solidFill>
                    <a:hlinkClick r:id="rId5"/>
                  </a:rPr>
                  <a:t>www.acrest_polytechnique.org</a:t>
                </a:r>
                <a:r>
                  <a:rPr lang="fr-CM" b="1" dirty="0">
                    <a:solidFill>
                      <a:srgbClr val="00B0F0"/>
                    </a:solidFill>
                  </a:rPr>
                  <a:t>                                                                                         Email: info.acrest@gmail.com</a:t>
                </a:r>
              </a:p>
              <a:p>
                <a:r>
                  <a:rPr lang="fr-CM" b="1" dirty="0">
                    <a:solidFill>
                      <a:srgbClr val="00B0F0"/>
                    </a:solidFill>
                  </a:rPr>
                  <a:t>Tel: +237 677860638</a:t>
                </a:r>
              </a:p>
            </p:txBody>
          </p:sp>
        </p:grpSp>
        <p:sp>
          <p:nvSpPr>
            <p:cNvPr id="21" name="Rectangle 20"/>
            <p:cNvSpPr/>
            <p:nvPr/>
          </p:nvSpPr>
          <p:spPr>
            <a:xfrm>
              <a:off x="11414886" y="-89664"/>
              <a:ext cx="777113" cy="1538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2" name="Rectangle 21"/>
            <p:cNvSpPr/>
            <p:nvPr/>
          </p:nvSpPr>
          <p:spPr>
            <a:xfrm>
              <a:off x="10832232" y="-85147"/>
              <a:ext cx="582654" cy="1555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b="12967"/>
          <a:stretch/>
        </p:blipFill>
        <p:spPr>
          <a:xfrm>
            <a:off x="8385273" y="3930725"/>
            <a:ext cx="3760652" cy="2424556"/>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t="15333" b="11017"/>
          <a:stretch/>
        </p:blipFill>
        <p:spPr>
          <a:xfrm>
            <a:off x="8372242" y="1478965"/>
            <a:ext cx="3858487" cy="2727275"/>
          </a:xfrm>
          <a:prstGeom prst="rect">
            <a:avLst/>
          </a:prstGeom>
        </p:spPr>
      </p:pic>
    </p:spTree>
    <p:extLst>
      <p:ext uri="{BB962C8B-B14F-4D97-AF65-F5344CB8AC3E}">
        <p14:creationId xmlns:p14="http://schemas.microsoft.com/office/powerpoint/2010/main" val="3722973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TotalTime>
  <Words>851</Words>
  <Application>Microsoft Office PowerPoint</Application>
  <PresentationFormat>Widescreen</PresentationFormat>
  <Paragraphs>249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Spécialité Génie Logiciel </vt:lpstr>
      <vt:lpstr>Spécialité: Maintenance des systèmes  informatiques</vt:lpstr>
      <vt:lpstr>Spécialité: Bâtiment</vt:lpstr>
      <vt:lpstr>Spécialité: Travaux Publics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Spécialité Génie Logiciel</dc:title>
  <dc:creator>Grant TIWA</dc:creator>
  <cp:lastModifiedBy>Grant TIWA</cp:lastModifiedBy>
  <cp:revision>78</cp:revision>
  <cp:lastPrinted>2019-09-18T19:29:24Z</cp:lastPrinted>
  <dcterms:created xsi:type="dcterms:W3CDTF">2019-09-08T13:55:49Z</dcterms:created>
  <dcterms:modified xsi:type="dcterms:W3CDTF">2019-09-18T19:39:10Z</dcterms:modified>
</cp:coreProperties>
</file>